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CCFF"/>
    <a:srgbClr val="A225C9"/>
    <a:srgbClr val="5C2A08"/>
    <a:srgbClr val="FF00FF"/>
    <a:srgbClr val="881FA9"/>
    <a:srgbClr val="9C24C2"/>
    <a:srgbClr val="63177B"/>
    <a:srgbClr val="BF56E0"/>
    <a:srgbClr val="DFF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750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7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0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0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5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3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7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5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3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5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2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47F1-FE6B-4AF5-A4FF-CC994064C2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E589-9A38-4F84-8CC5-504097E98B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6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="" xmlns:a16="http://schemas.microsoft.com/office/drawing/2014/main" id="{084A57E1-9445-4610-BC5E-FCCADD2F3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2" y="2557670"/>
            <a:ext cx="6858000" cy="4843602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1" name="角丸四角形 30"/>
          <p:cNvSpPr/>
          <p:nvPr/>
        </p:nvSpPr>
        <p:spPr>
          <a:xfrm>
            <a:off x="109866" y="561561"/>
            <a:ext cx="6696744" cy="771331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4400" dirty="0">
                <a:solidFill>
                  <a:schemeClr val="accent2"/>
                </a:solidFill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『</a:t>
            </a:r>
            <a:r>
              <a:rPr lang="ja-JP" altLang="ja-JP" sz="4400" dirty="0">
                <a:solidFill>
                  <a:schemeClr val="accent2"/>
                </a:solidFill>
                <a:latin typeface="HG創英角ﾎﾟｯﾌﾟ体" pitchFamily="49" charset="-128"/>
                <a:ea typeface="HG創英角ﾎﾟｯﾌﾟ体" pitchFamily="49" charset="-128"/>
                <a:cs typeface="Times New Roman" pitchFamily="18" charset="0"/>
              </a:rPr>
              <a:t>ホッと＆ハートの会</a:t>
            </a:r>
            <a:r>
              <a:rPr lang="ja-JP" altLang="ja-JP" sz="4400" dirty="0">
                <a:solidFill>
                  <a:schemeClr val="accent2"/>
                </a:solidFill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』</a:t>
            </a:r>
            <a:endParaRPr lang="ja-JP" altLang="ja-JP" sz="4400" dirty="0">
              <a:solidFill>
                <a:schemeClr val="accent2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15" name="WordArt 20"/>
          <p:cNvSpPr>
            <a:spLocks noChangeArrowheads="1" noChangeShapeType="1" noTextEdit="1"/>
          </p:cNvSpPr>
          <p:nvPr/>
        </p:nvSpPr>
        <p:spPr bwMode="auto">
          <a:xfrm>
            <a:off x="246063" y="42767"/>
            <a:ext cx="6353175" cy="61051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/>
          <a:lstStyle/>
          <a:p>
            <a:pPr algn="ctr"/>
            <a:r>
              <a:rPr lang="ja-JP" altLang="en-US" sz="2800" b="1" kern="10" dirty="0">
                <a:solidFill>
                  <a:srgbClr val="4472C4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健康的に日常を生きることを応援する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44016" y="1462636"/>
            <a:ext cx="6669360" cy="1028773"/>
          </a:xfrm>
          <a:prstGeom prst="rect">
            <a:avLst/>
          </a:prstGeom>
          <a:noFill/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lang="ja-JP" altLang="en-US" sz="1600" dirty="0">
                <a:solidFill>
                  <a:srgbClr val="5C2A0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慢性の呼吸器疾患や循環器疾患、腎臓病、糖尿病などの生活習慣病で療養されている方やそのご家族、健康維持に関心がある方々の集いの場です。講話を聴いたり、情報交換をしたりしながら、健康の維持・増進をはかってみませんか。ぜひ、お気軽にご参加ください。</a:t>
            </a:r>
          </a:p>
        </p:txBody>
      </p:sp>
      <p:pic>
        <p:nvPicPr>
          <p:cNvPr id="2073" name="Picture 25" descr="説明: 地図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" t="25018" r="31097" b="989"/>
          <a:stretch>
            <a:fillRect/>
          </a:stretch>
        </p:blipFill>
        <p:spPr bwMode="auto">
          <a:xfrm>
            <a:off x="19553" y="7473280"/>
            <a:ext cx="3121415" cy="243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4953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-1323528" y="185665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0" y="6089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>
              <a:solidFill>
                <a:prstClr val="black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996952" y="7520732"/>
            <a:ext cx="4032448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【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問い合わせ先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】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大阪府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立大学 </a:t>
            </a:r>
            <a:endParaRPr lang="en-US" altLang="ja-JP" sz="1200" b="1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 panose="020F0600000000000000" pitchFamily="50" charset="-128"/>
            </a:endParaRP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地域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保健学域 看護学類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/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大学院看護学研究科 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慢性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看護学分野</a:t>
            </a:r>
            <a:endParaRPr lang="en-US" altLang="ja-JP" sz="1200" b="1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 panose="020F0600000000000000" pitchFamily="50" charset="-128"/>
            </a:endParaRP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   藪下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八重　南村二美代　中村雅美　籏持知恵子</a:t>
            </a:r>
            <a:endParaRPr lang="en-US" altLang="ja-JP" sz="1200" b="1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 panose="020F0600000000000000" pitchFamily="50" charset="-128"/>
            </a:endParaRP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　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</a:t>
            </a:r>
            <a:r>
              <a:rPr lang="en-US" altLang="ja-JP" sz="1200" b="1" dirty="0" err="1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tel</a:t>
            </a:r>
            <a:r>
              <a:rPr lang="en-US" altLang="ja-JP" sz="12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: 072-950-2111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（代）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</a:t>
            </a:r>
            <a:r>
              <a:rPr lang="en-US" altLang="ja-JP" sz="12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e-mail 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: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 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y-</a:t>
            </a:r>
            <a:r>
              <a:rPr lang="en-US" altLang="ja-JP" sz="1200" b="1" dirty="0" err="1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yabushita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＠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nursing.osakafu-u.ac.jp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（藪下）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 </a:t>
            </a: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chiekos@nursing.osakafu-u.ac.jp</a:t>
            </a:r>
            <a:r>
              <a:rPr lang="ja-JP" altLang="en-US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（籏持）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ja-JP" sz="12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  </a:t>
            </a:r>
            <a:r>
              <a:rPr lang="en-US" altLang="ja-JP" sz="1100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http://www.nursing.osakafu-u.ac.jp/center</a:t>
            </a:r>
            <a:r>
              <a:rPr lang="en-US" altLang="ja-JP" sz="1100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/</a:t>
            </a:r>
          </a:p>
          <a:p>
            <a:pPr indent="1397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altLang="ja-JP" sz="1100" b="1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-31837" y="2565716"/>
            <a:ext cx="6838447" cy="39087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  </a:t>
            </a:r>
            <a:r>
              <a:rPr lang="ja-JP" altLang="ja-JP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日時</a:t>
            </a:r>
            <a:r>
              <a:rPr lang="ja-JP" altLang="ja-JP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：</a:t>
            </a:r>
            <a:r>
              <a:rPr lang="en-US" altLang="ja-JP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3</a:t>
            </a:r>
            <a:r>
              <a:rPr lang="ja-JP" altLang="ja-JP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月</a:t>
            </a:r>
            <a:r>
              <a:rPr lang="en-US" altLang="ja-JP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14</a:t>
            </a:r>
            <a:r>
              <a:rPr lang="ja-JP" altLang="ja-JP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日</a:t>
            </a:r>
            <a:r>
              <a:rPr lang="ja-JP" altLang="en-US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（</a:t>
            </a:r>
            <a:r>
              <a:rPr lang="ja-JP" altLang="en-US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水</a:t>
            </a:r>
            <a:r>
              <a:rPr lang="ja-JP" altLang="en-US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）</a:t>
            </a:r>
            <a:r>
              <a:rPr lang="ja-JP" altLang="ja-JP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午後</a:t>
            </a:r>
            <a:r>
              <a:rPr lang="en-US" altLang="ja-JP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2</a:t>
            </a:r>
            <a:r>
              <a:rPr lang="ja-JP" altLang="en-US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時～</a:t>
            </a:r>
            <a:r>
              <a:rPr lang="en-US" altLang="ja-JP" sz="32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4</a:t>
            </a:r>
            <a:r>
              <a:rPr lang="ja-JP" altLang="en-US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時</a:t>
            </a:r>
            <a:endParaRPr lang="en-US" altLang="ja-JP" sz="2800" dirty="0">
              <a:ln w="0"/>
              <a:solidFill>
                <a:srgbClr val="881FA9"/>
              </a:solidFill>
              <a:latin typeface="ＭＳ Ｐゴシック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  </a:t>
            </a:r>
            <a:r>
              <a:rPr lang="ja-JP" altLang="en-US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内容</a:t>
            </a:r>
            <a:r>
              <a:rPr lang="ja-JP" altLang="en-US" sz="28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：</a:t>
            </a:r>
            <a:r>
              <a:rPr lang="ja-JP" altLang="en-US" sz="20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講義 </a:t>
            </a:r>
            <a:r>
              <a:rPr lang="en-US" altLang="ja-JP" sz="20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&amp; </a:t>
            </a:r>
            <a:r>
              <a:rPr lang="ja-JP" altLang="en-US" sz="20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情報</a:t>
            </a:r>
            <a:r>
              <a:rPr lang="ja-JP" altLang="en-US" sz="20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交換</a:t>
            </a:r>
            <a:endParaRPr lang="ja-JP" altLang="en-US" sz="2000" dirty="0">
              <a:ln w="0"/>
              <a:solidFill>
                <a:srgbClr val="881FA9"/>
              </a:solidFill>
              <a:latin typeface="ＭＳ Ｐゴシック"/>
            </a:endParaRPr>
          </a:p>
          <a:p>
            <a:pPr marL="1339850" indent="-1339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n w="22225">
                  <a:solidFill>
                    <a:srgbClr val="5C2A08"/>
                  </a:solidFill>
                  <a:prstDash val="solid"/>
                </a:ln>
                <a:solidFill>
                  <a:srgbClr val="FFCCFF"/>
                </a:solidFill>
                <a:latin typeface="ＭＳ Ｐゴシック"/>
                <a:cs typeface="Times New Roman" pitchFamily="18" charset="0"/>
              </a:rPr>
              <a:t>　</a:t>
            </a:r>
            <a:r>
              <a:rPr lang="ja-JP" altLang="en-US" sz="2800" b="1" dirty="0">
                <a:ln w="22225">
                  <a:solidFill>
                    <a:srgbClr val="ED7D31">
                      <a:lumMod val="5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ＭＳ Ｐゴシック"/>
                <a:cs typeface="Times New Roman" pitchFamily="18" charset="0"/>
              </a:rPr>
              <a:t>　</a:t>
            </a:r>
            <a:r>
              <a:rPr lang="ja-JP" altLang="en-US" sz="2400" dirty="0" smtClean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     </a:t>
            </a:r>
            <a:r>
              <a:rPr lang="ja-JP" altLang="en-US" sz="2400" dirty="0" smtClean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 「</a:t>
            </a:r>
            <a:r>
              <a:rPr lang="ja-JP" altLang="en-US" sz="3200" b="1" dirty="0" smtClean="0">
                <a:ln w="22225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cs typeface="Times New Roman" pitchFamily="18" charset="0"/>
              </a:rPr>
              <a:t>嗜好品</a:t>
            </a:r>
            <a:r>
              <a:rPr lang="ja-JP" altLang="en-US" sz="3200" b="1" dirty="0">
                <a:ln w="22225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cs typeface="Times New Roman" pitchFamily="18" charset="0"/>
              </a:rPr>
              <a:t>の健康への影響</a:t>
            </a:r>
            <a:endParaRPr lang="en-US" altLang="ja-JP" sz="3200" b="1" dirty="0">
              <a:ln w="22225">
                <a:noFill/>
                <a:prstDash val="solid"/>
              </a:ln>
              <a:solidFill>
                <a:schemeClr val="accent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ＭＳ Ｐゴシック"/>
              <a:cs typeface="Times New Roman" pitchFamily="18" charset="0"/>
            </a:endParaRPr>
          </a:p>
          <a:p>
            <a:pPr marL="1339850" indent="-1339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　　　</a:t>
            </a:r>
            <a:r>
              <a:rPr lang="ja-JP" altLang="en-US" sz="2800" dirty="0" smtClean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  </a:t>
            </a:r>
            <a:r>
              <a:rPr lang="ja-JP" altLang="en-US" sz="2400" dirty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　</a:t>
            </a:r>
            <a:r>
              <a:rPr lang="ja-JP" altLang="en-US" sz="2400" dirty="0" smtClean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 ～</a:t>
            </a:r>
            <a:r>
              <a:rPr lang="ja-JP" altLang="en-US" sz="2400" dirty="0">
                <a:ln w="22225">
                  <a:noFill/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カフェインやアルコールについて</a:t>
            </a:r>
            <a:r>
              <a:rPr lang="ja-JP" altLang="en-US" sz="2400" dirty="0" smtClean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～</a:t>
            </a:r>
            <a:r>
              <a:rPr lang="ja-JP" altLang="en-US" sz="2000" dirty="0">
                <a:ln w="22225">
                  <a:noFill/>
                  <a:prstDash val="solid"/>
                </a:ln>
                <a:solidFill>
                  <a:schemeClr val="accent2"/>
                </a:solidFill>
                <a:latin typeface="ＭＳ Ｐゴシック"/>
                <a:cs typeface="Times New Roman" pitchFamily="18" charset="0"/>
              </a:rPr>
              <a:t>」</a:t>
            </a:r>
            <a:endParaRPr lang="en-US" altLang="ja-JP" sz="2800" dirty="0">
              <a:ln w="22225">
                <a:noFill/>
                <a:prstDash val="solid"/>
              </a:ln>
              <a:solidFill>
                <a:schemeClr val="accent2"/>
              </a:solidFill>
              <a:latin typeface="ＭＳ Ｐゴシック"/>
            </a:endParaRPr>
          </a:p>
          <a:p>
            <a:pPr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ja-JP" altLang="en-US" sz="24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　　　　 </a:t>
            </a:r>
            <a:r>
              <a:rPr lang="ja-JP" altLang="en-US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 </a:t>
            </a:r>
            <a:r>
              <a:rPr lang="ja-JP" altLang="en-US" sz="20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講師</a:t>
            </a:r>
            <a:r>
              <a:rPr lang="ja-JP" altLang="en-US" sz="24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　</a:t>
            </a:r>
            <a:r>
              <a:rPr lang="ja-JP" altLang="en-US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浅井 </a:t>
            </a:r>
            <a:r>
              <a:rPr lang="ja-JP" altLang="en-US" sz="24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克仁</a:t>
            </a:r>
            <a:endParaRPr lang="ja-JP" altLang="en-US" sz="2400" dirty="0">
              <a:ln w="0"/>
              <a:solidFill>
                <a:srgbClr val="881FA9"/>
              </a:solidFill>
              <a:latin typeface="ＭＳ Ｐゴシック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                         </a:t>
            </a:r>
            <a:r>
              <a:rPr lang="ja-JP" altLang="en-US" sz="16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大阪府</a:t>
            </a:r>
            <a:r>
              <a:rPr lang="ja-JP" altLang="en-US" sz="16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立大学大学院看護学研究科　博士前期課程</a:t>
            </a:r>
            <a:r>
              <a:rPr lang="ja-JP" altLang="en-US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　</a:t>
            </a:r>
            <a:endParaRPr lang="en-US" altLang="ja-JP" dirty="0">
              <a:ln w="0"/>
              <a:solidFill>
                <a:srgbClr val="881FA9"/>
              </a:solidFill>
              <a:latin typeface="ＭＳ Ｐゴシック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800" dirty="0">
              <a:ln w="0"/>
              <a:solidFill>
                <a:srgbClr val="881FA9"/>
              </a:solidFill>
              <a:latin typeface="ＭＳ Ｐゴシック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  </a:t>
            </a:r>
            <a:r>
              <a:rPr lang="ja-JP" altLang="en-US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場所</a:t>
            </a:r>
            <a:r>
              <a:rPr lang="ja-JP" altLang="en-US" sz="26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：</a:t>
            </a:r>
            <a:r>
              <a:rPr lang="ja-JP" altLang="en-US" sz="24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大阪府立大学 羽曳野キャンパス</a:t>
            </a:r>
            <a:endParaRPr lang="en-US" altLang="ja-JP" sz="2400" dirty="0">
              <a:ln w="0"/>
              <a:solidFill>
                <a:srgbClr val="881FA9"/>
              </a:solidFill>
              <a:latin typeface="ＭＳ Ｐゴシック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　　　　</a:t>
            </a:r>
            <a:r>
              <a:rPr lang="ja-JP" altLang="en-US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 </a:t>
            </a:r>
            <a:r>
              <a:rPr lang="ja-JP" altLang="en-US" sz="2400" dirty="0" smtClean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 療養</a:t>
            </a:r>
            <a:r>
              <a:rPr lang="ja-JP" altLang="en-US" sz="2400" dirty="0">
                <a:ln w="0"/>
                <a:solidFill>
                  <a:srgbClr val="881FA9"/>
                </a:solidFill>
                <a:latin typeface="ＭＳ Ｐゴシック"/>
                <a:cs typeface="Times New Roman" pitchFamily="18" charset="0"/>
              </a:rPr>
              <a:t>学習支援センター</a:t>
            </a:r>
            <a:endParaRPr lang="en-US" altLang="ja-JP" sz="2400" dirty="0">
              <a:ln w="0"/>
              <a:solidFill>
                <a:srgbClr val="881FA9"/>
              </a:solidFill>
              <a:latin typeface="ＭＳ Ｐゴシック"/>
              <a:cs typeface="Times New Roman" pitchFamily="18" charset="0"/>
            </a:endParaRPr>
          </a:p>
        </p:txBody>
      </p:sp>
      <p:sp>
        <p:nvSpPr>
          <p:cNvPr id="13" name="角丸四角形 30">
            <a:extLst>
              <a:ext uri="{FF2B5EF4-FFF2-40B4-BE49-F238E27FC236}">
                <a16:creationId xmlns="" xmlns:a16="http://schemas.microsoft.com/office/drawing/2014/main" id="{3BA143BD-F0EF-4EE5-8B9B-8E59BA0B405D}"/>
              </a:ext>
            </a:extLst>
          </p:cNvPr>
          <p:cNvSpPr/>
          <p:nvPr/>
        </p:nvSpPr>
        <p:spPr>
          <a:xfrm>
            <a:off x="548680" y="6487990"/>
            <a:ext cx="6194574" cy="86409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altLang="ja-JP" dirty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※</a:t>
            </a:r>
            <a:r>
              <a:rPr lang="ja-JP" altLang="en-US" dirty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参加費：</a:t>
            </a:r>
            <a:r>
              <a:rPr lang="ja-JP" altLang="en-US" dirty="0" smtClean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無料                 </a:t>
            </a:r>
            <a:r>
              <a:rPr lang="en-US" altLang="ja-JP" dirty="0" smtClean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※</a:t>
            </a:r>
            <a:r>
              <a:rPr lang="ja-JP" altLang="en-US" dirty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健康相談・茶話会もあります！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altLang="ja-JP" dirty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※</a:t>
            </a:r>
            <a:r>
              <a:rPr lang="ja-JP" altLang="en-US" dirty="0">
                <a:ln w="0"/>
                <a:solidFill>
                  <a:srgbClr val="70AD47">
                    <a:lumMod val="50000"/>
                  </a:srgbClr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/>
                <a:cs typeface="Times New Roman" pitchFamily="18" charset="0"/>
              </a:rPr>
              <a:t>駐車スペースが少ないので、公共交通機関をご利用下さい</a:t>
            </a:r>
          </a:p>
        </p:txBody>
      </p:sp>
    </p:spTree>
    <p:extLst>
      <p:ext uri="{BB962C8B-B14F-4D97-AF65-F5344CB8AC3E}">
        <p14:creationId xmlns:p14="http://schemas.microsoft.com/office/powerpoint/2010/main" val="4271008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151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Nagaaki</dc:creator>
  <cp:lastModifiedBy>yae</cp:lastModifiedBy>
  <cp:revision>42</cp:revision>
  <cp:lastPrinted>2017-11-14T23:08:19Z</cp:lastPrinted>
  <dcterms:created xsi:type="dcterms:W3CDTF">2016-04-21T13:53:40Z</dcterms:created>
  <dcterms:modified xsi:type="dcterms:W3CDTF">2017-11-14T23:10:13Z</dcterms:modified>
</cp:coreProperties>
</file>