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sldIdLst>
    <p:sldId id="257" r:id="rId5"/>
    <p:sldId id="258" r:id="rId6"/>
  </p:sldIdLst>
  <p:sldSz cx="6858000" cy="9906000" type="A4"/>
  <p:notesSz cx="6735763" cy="9866313"/>
  <p:defaultTextStyle>
    <a:defPPr>
      <a:defRPr lang="ja-JP"/>
    </a:defPPr>
    <a:lvl1pPr algn="l" defTabSz="457200"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defTabSz="457200"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defTabSz="457200"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defTabSz="457200"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defTabSz="457200"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xmlns="">
        <p15:guide id="1" orient="horz" pos="3120">
          <p15:clr>
            <a:srgbClr val="A4A3A4"/>
          </p15:clr>
        </p15:guide>
        <p15:guide id="2" pos="2160">
          <p15:clr>
            <a:srgbClr val="A4A3A4"/>
          </p15:clr>
        </p15:guide>
      </p15:sldGuideLst>
    </p:ext>
    <p:ext uri="{2D200454-40CA-4A62-9FC3-DE9A4176ACB9}">
      <p15:notesGuideLst xmlns:p15="http://schemas.microsoft.com/office/powerpoint/2012/main" xmlns="">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53" autoAdjust="0"/>
    <p:restoredTop sz="94529" autoAdjust="0"/>
  </p:normalViewPr>
  <p:slideViewPr>
    <p:cSldViewPr snapToGrid="0" snapToObjects="1">
      <p:cViewPr varScale="1">
        <p:scale>
          <a:sx n="75" d="100"/>
          <a:sy n="75" d="100"/>
        </p:scale>
        <p:origin x="-2022" y="-96"/>
      </p:cViewPr>
      <p:guideLst>
        <p:guide orient="horz" pos="3120"/>
        <p:guide pos="2160"/>
      </p:guideLst>
    </p:cSldViewPr>
  </p:slideViewPr>
  <p:notesTextViewPr>
    <p:cViewPr>
      <p:scale>
        <a:sx n="100" d="100"/>
        <a:sy n="100" d="100"/>
      </p:scale>
      <p:origin x="0" y="0"/>
    </p:cViewPr>
  </p:notesTextViewPr>
  <p:notesViewPr>
    <p:cSldViewPr snapToGrid="0" snapToObjects="1">
      <p:cViewPr varScale="1">
        <p:scale>
          <a:sx n="31" d="100"/>
          <a:sy n="31" d="100"/>
        </p:scale>
        <p:origin x="-2304" y="-10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565" cy="493868"/>
          </a:xfrm>
          <a:prstGeom prst="rect">
            <a:avLst/>
          </a:prstGeom>
        </p:spPr>
        <p:txBody>
          <a:bodyPr vert="horz" lIns="91426" tIns="45713" rIns="91426" bIns="45713" rtlCol="0"/>
          <a:lstStyle>
            <a:lvl1pPr algn="l" eaLnBrk="1" hangingPunct="1">
              <a:defRPr sz="1200"/>
            </a:lvl1pPr>
          </a:lstStyle>
          <a:p>
            <a:pPr>
              <a:defRPr/>
            </a:pPr>
            <a:endParaRPr lang="ja-JP" altLang="en-US"/>
          </a:p>
        </p:txBody>
      </p:sp>
      <p:sp>
        <p:nvSpPr>
          <p:cNvPr id="3" name="日付プレースホルダー 2"/>
          <p:cNvSpPr>
            <a:spLocks noGrp="1"/>
          </p:cNvSpPr>
          <p:nvPr>
            <p:ph type="dt" idx="1"/>
          </p:nvPr>
        </p:nvSpPr>
        <p:spPr>
          <a:xfrm>
            <a:off x="3814626" y="0"/>
            <a:ext cx="2919565" cy="493868"/>
          </a:xfrm>
          <a:prstGeom prst="rect">
            <a:avLst/>
          </a:prstGeom>
        </p:spPr>
        <p:txBody>
          <a:bodyPr vert="horz" lIns="91426" tIns="45713" rIns="91426" bIns="45713" rtlCol="0"/>
          <a:lstStyle>
            <a:lvl1pPr algn="r" eaLnBrk="1" hangingPunct="1">
              <a:defRPr sz="1200"/>
            </a:lvl1pPr>
          </a:lstStyle>
          <a:p>
            <a:pPr>
              <a:defRPr/>
            </a:pPr>
            <a:fld id="{75B687C2-22BD-40C8-A353-36AAD560CC4F}" type="datetimeFigureOut">
              <a:rPr lang="ja-JP" altLang="en-US"/>
              <a:pPr>
                <a:defRPr/>
              </a:pPr>
              <a:t>2019/10/29</a:t>
            </a:fld>
            <a:endParaRPr lang="ja-JP" altLang="en-US"/>
          </a:p>
        </p:txBody>
      </p:sp>
      <p:sp>
        <p:nvSpPr>
          <p:cNvPr id="4" name="スライド イメージ プレースホルダー 3"/>
          <p:cNvSpPr>
            <a:spLocks noGrp="1" noRot="1" noChangeAspect="1"/>
          </p:cNvSpPr>
          <p:nvPr>
            <p:ph type="sldImg" idx="2"/>
          </p:nvPr>
        </p:nvSpPr>
        <p:spPr>
          <a:xfrm>
            <a:off x="2087563" y="739775"/>
            <a:ext cx="2560637" cy="3700463"/>
          </a:xfrm>
          <a:prstGeom prst="rect">
            <a:avLst/>
          </a:prstGeom>
          <a:noFill/>
          <a:ln w="12700">
            <a:solidFill>
              <a:prstClr val="black"/>
            </a:solidFill>
          </a:ln>
        </p:spPr>
        <p:txBody>
          <a:bodyPr vert="horz" lIns="91426" tIns="45713" rIns="91426" bIns="45713" rtlCol="0" anchor="ctr"/>
          <a:lstStyle/>
          <a:p>
            <a:pPr lvl="0"/>
            <a:endParaRPr lang="ja-JP" altLang="en-US" noProof="0"/>
          </a:p>
        </p:txBody>
      </p:sp>
      <p:sp>
        <p:nvSpPr>
          <p:cNvPr id="5" name="ノート プレースホルダー 4"/>
          <p:cNvSpPr>
            <a:spLocks noGrp="1"/>
          </p:cNvSpPr>
          <p:nvPr>
            <p:ph type="body" sz="quarter" idx="3"/>
          </p:nvPr>
        </p:nvSpPr>
        <p:spPr>
          <a:xfrm>
            <a:off x="673262" y="4686223"/>
            <a:ext cx="5389240" cy="4440077"/>
          </a:xfrm>
          <a:prstGeom prst="rect">
            <a:avLst/>
          </a:prstGeom>
        </p:spPr>
        <p:txBody>
          <a:bodyPr vert="horz" lIns="91426" tIns="45713" rIns="91426" bIns="45713"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370868"/>
            <a:ext cx="2919565" cy="493867"/>
          </a:xfrm>
          <a:prstGeom prst="rect">
            <a:avLst/>
          </a:prstGeom>
        </p:spPr>
        <p:txBody>
          <a:bodyPr vert="horz" lIns="91426" tIns="45713" rIns="91426" bIns="45713" rtlCol="0" anchor="b"/>
          <a:lstStyle>
            <a:lvl1pPr algn="l" eaLnBrk="1" hangingPunct="1">
              <a:defRPr sz="1200"/>
            </a:lvl1pPr>
          </a:lstStyle>
          <a:p>
            <a:pPr>
              <a:defRPr/>
            </a:pPr>
            <a:endParaRPr lang="ja-JP" altLang="en-US"/>
          </a:p>
        </p:txBody>
      </p:sp>
      <p:sp>
        <p:nvSpPr>
          <p:cNvPr id="7" name="スライド番号プレースホルダー 6"/>
          <p:cNvSpPr>
            <a:spLocks noGrp="1"/>
          </p:cNvSpPr>
          <p:nvPr>
            <p:ph type="sldNum" sz="quarter" idx="5"/>
          </p:nvPr>
        </p:nvSpPr>
        <p:spPr>
          <a:xfrm>
            <a:off x="3814626" y="9370868"/>
            <a:ext cx="2919565" cy="493867"/>
          </a:xfrm>
          <a:prstGeom prst="rect">
            <a:avLst/>
          </a:prstGeom>
        </p:spPr>
        <p:txBody>
          <a:bodyPr vert="horz" wrap="square" lIns="91426" tIns="45713" rIns="91426" bIns="45713" numCol="1" anchor="b" anchorCtr="0" compatLnSpc="1">
            <a:prstTxWarp prst="textNoShape">
              <a:avLst/>
            </a:prstTxWarp>
          </a:bodyPr>
          <a:lstStyle>
            <a:lvl1pPr algn="r" eaLnBrk="1" hangingPunct="1">
              <a:defRPr sz="1200"/>
            </a:lvl1pPr>
          </a:lstStyle>
          <a:p>
            <a:pPr>
              <a:defRPr/>
            </a:pPr>
            <a:fld id="{8ECEC10C-DF2D-43E4-88FE-840666043929}" type="slidenum">
              <a:rPr lang="ja-JP" altLang="en-US"/>
              <a:pPr>
                <a:defRPr/>
              </a:pPr>
              <a:t>‹#›</a:t>
            </a:fld>
            <a:endParaRPr lang="ja-JP" altLang="en-US"/>
          </a:p>
        </p:txBody>
      </p:sp>
    </p:spTree>
    <p:extLst>
      <p:ext uri="{BB962C8B-B14F-4D97-AF65-F5344CB8AC3E}">
        <p14:creationId xmlns:p14="http://schemas.microsoft.com/office/powerpoint/2010/main" val="37528335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180" indent="-285212">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2421" indent="-228485">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9389" indent="-228485">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6358" indent="-228485">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0174" indent="-228485" defTabSz="45381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63991" indent="-228485" defTabSz="45381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17808" indent="-228485" defTabSz="45381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71624" indent="-228485" defTabSz="45381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2C32B604-4C61-4B5D-AF14-1A5ECC0A51A0}" type="slidenum">
              <a:rPr lang="ja-JP" altLang="en-US" smtClean="0"/>
              <a:pPr>
                <a:spcBef>
                  <a:spcPct val="0"/>
                </a:spcBef>
              </a:pPr>
              <a:t>1</a:t>
            </a:fld>
            <a:endParaRPr lang="ja-JP" altLang="en-US"/>
          </a:p>
        </p:txBody>
      </p:sp>
    </p:spTree>
    <p:extLst>
      <p:ext uri="{BB962C8B-B14F-4D97-AF65-F5344CB8AC3E}">
        <p14:creationId xmlns:p14="http://schemas.microsoft.com/office/powerpoint/2010/main" val="2730252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77BDD7CC-83D0-4D49-82CE-1C49760BA75F}" type="datetimeFigureOut">
              <a:rPr lang="ja-JP" altLang="en-US"/>
              <a:pPr>
                <a:defRPr/>
              </a:pPr>
              <a:t>2019/10/29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789D872A-8769-461B-9748-F506857726F6}" type="slidenum">
              <a:rPr lang="ja-JP" altLang="en-US"/>
              <a:pPr>
                <a:defRPr/>
              </a:pPr>
              <a:t>‹#›</a:t>
            </a:fld>
            <a:endParaRPr lang="ja-JP" altLang="en-US"/>
          </a:p>
        </p:txBody>
      </p:sp>
    </p:spTree>
    <p:extLst>
      <p:ext uri="{BB962C8B-B14F-4D97-AF65-F5344CB8AC3E}">
        <p14:creationId xmlns:p14="http://schemas.microsoft.com/office/powerpoint/2010/main" val="3378291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3B6FDE14-24C0-47DC-91A4-9E744E5CEACE}" type="datetimeFigureOut">
              <a:rPr lang="ja-JP" altLang="en-US"/>
              <a:pPr>
                <a:defRPr/>
              </a:pPr>
              <a:t>2019/10/29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C1FA6F41-E810-463B-96A3-E8DF747276B3}" type="slidenum">
              <a:rPr lang="ja-JP" altLang="en-US"/>
              <a:pPr>
                <a:defRPr/>
              </a:pPr>
              <a:t>‹#›</a:t>
            </a:fld>
            <a:endParaRPr lang="ja-JP" altLang="en-US"/>
          </a:p>
        </p:txBody>
      </p:sp>
    </p:spTree>
    <p:extLst>
      <p:ext uri="{BB962C8B-B14F-4D97-AF65-F5344CB8AC3E}">
        <p14:creationId xmlns:p14="http://schemas.microsoft.com/office/powerpoint/2010/main" val="1591138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342900" y="396700"/>
            <a:ext cx="4514850" cy="845220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047C7600-B1E2-4BFC-99E0-246A05A1DEDA}" type="datetimeFigureOut">
              <a:rPr lang="ja-JP" altLang="en-US"/>
              <a:pPr>
                <a:defRPr/>
              </a:pPr>
              <a:t>2019/10/29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5AFB229-A202-4D30-9070-391EFA85E6B1}" type="slidenum">
              <a:rPr lang="ja-JP" altLang="en-US"/>
              <a:pPr>
                <a:defRPr/>
              </a:pPr>
              <a:t>‹#›</a:t>
            </a:fld>
            <a:endParaRPr lang="ja-JP" altLang="en-US"/>
          </a:p>
        </p:txBody>
      </p:sp>
    </p:spTree>
    <p:extLst>
      <p:ext uri="{BB962C8B-B14F-4D97-AF65-F5344CB8AC3E}">
        <p14:creationId xmlns:p14="http://schemas.microsoft.com/office/powerpoint/2010/main" val="4222396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F534C185-2618-4D63-94BE-115F5C0AC043}" type="datetimeFigureOut">
              <a:rPr lang="ja-JP" altLang="en-US"/>
              <a:pPr>
                <a:defRPr/>
              </a:pPr>
              <a:t>2019/10/29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92FFC008-0AAC-4F8A-842E-6AF95041538E}" type="slidenum">
              <a:rPr lang="ja-JP" altLang="en-US"/>
              <a:pPr>
                <a:defRPr/>
              </a:pPr>
              <a:t>‹#›</a:t>
            </a:fld>
            <a:endParaRPr lang="ja-JP" altLang="en-US"/>
          </a:p>
        </p:txBody>
      </p:sp>
    </p:spTree>
    <p:extLst>
      <p:ext uri="{BB962C8B-B14F-4D97-AF65-F5344CB8AC3E}">
        <p14:creationId xmlns:p14="http://schemas.microsoft.com/office/powerpoint/2010/main" val="312369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764101C6-36C0-4D63-AC73-4C3165EA821B}" type="datetimeFigureOut">
              <a:rPr lang="ja-JP" altLang="en-US"/>
              <a:pPr>
                <a:defRPr/>
              </a:pPr>
              <a:t>2019/10/29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37DEE3F-3CA6-4A58-BBBB-3873CDBE9526}" type="slidenum">
              <a:rPr lang="ja-JP" altLang="en-US"/>
              <a:pPr>
                <a:defRPr/>
              </a:pPr>
              <a:t>‹#›</a:t>
            </a:fld>
            <a:endParaRPr lang="ja-JP" altLang="en-US"/>
          </a:p>
        </p:txBody>
      </p:sp>
    </p:spTree>
    <p:extLst>
      <p:ext uri="{BB962C8B-B14F-4D97-AF65-F5344CB8AC3E}">
        <p14:creationId xmlns:p14="http://schemas.microsoft.com/office/powerpoint/2010/main" val="3715748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0FA992A0-D574-4E69-96C3-FEC238DD6C5E}" type="datetimeFigureOut">
              <a:rPr lang="ja-JP" altLang="en-US"/>
              <a:pPr>
                <a:defRPr/>
              </a:pPr>
              <a:t>2019/10/29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05F05CFF-79EB-416D-9F69-BA0463134B16}" type="slidenum">
              <a:rPr lang="ja-JP" altLang="en-US"/>
              <a:pPr>
                <a:defRPr/>
              </a:pPr>
              <a:t>‹#›</a:t>
            </a:fld>
            <a:endParaRPr lang="ja-JP" altLang="en-US"/>
          </a:p>
        </p:txBody>
      </p:sp>
    </p:spTree>
    <p:extLst>
      <p:ext uri="{BB962C8B-B14F-4D97-AF65-F5344CB8AC3E}">
        <p14:creationId xmlns:p14="http://schemas.microsoft.com/office/powerpoint/2010/main" val="4121901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158C32F3-4FDC-4392-A5E8-6A43D3014EDA}" type="datetimeFigureOut">
              <a:rPr lang="ja-JP" altLang="en-US"/>
              <a:pPr>
                <a:defRPr/>
              </a:pPr>
              <a:t>2019/10/29</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2B0850D0-2334-4250-8F6D-98A95E45E82F}" type="slidenum">
              <a:rPr lang="ja-JP" altLang="en-US"/>
              <a:pPr>
                <a:defRPr/>
              </a:pPr>
              <a:t>‹#›</a:t>
            </a:fld>
            <a:endParaRPr lang="ja-JP" altLang="en-US"/>
          </a:p>
        </p:txBody>
      </p:sp>
    </p:spTree>
    <p:extLst>
      <p:ext uri="{BB962C8B-B14F-4D97-AF65-F5344CB8AC3E}">
        <p14:creationId xmlns:p14="http://schemas.microsoft.com/office/powerpoint/2010/main" val="3256258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AF4A3117-F4BA-4404-A6C3-09F39F7C84CF}" type="datetimeFigureOut">
              <a:rPr lang="ja-JP" altLang="en-US"/>
              <a:pPr>
                <a:defRPr/>
              </a:pPr>
              <a:t>2019/10/29</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C20D2DF3-9FF3-4848-814B-61F3FBA04752}" type="slidenum">
              <a:rPr lang="ja-JP" altLang="en-US"/>
              <a:pPr>
                <a:defRPr/>
              </a:pPr>
              <a:t>‹#›</a:t>
            </a:fld>
            <a:endParaRPr lang="ja-JP" altLang="en-US"/>
          </a:p>
        </p:txBody>
      </p:sp>
    </p:spTree>
    <p:extLst>
      <p:ext uri="{BB962C8B-B14F-4D97-AF65-F5344CB8AC3E}">
        <p14:creationId xmlns:p14="http://schemas.microsoft.com/office/powerpoint/2010/main" val="1136689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7FB52222-B3B8-4737-AFDB-DD3D7947ED49}" type="datetimeFigureOut">
              <a:rPr lang="ja-JP" altLang="en-US"/>
              <a:pPr>
                <a:defRPr/>
              </a:pPr>
              <a:t>2019/10/29</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6B5BF0F9-B644-41AF-9C33-F5FEC51D2C26}" type="slidenum">
              <a:rPr lang="ja-JP" altLang="en-US"/>
              <a:pPr>
                <a:defRPr/>
              </a:pPr>
              <a:t>‹#›</a:t>
            </a:fld>
            <a:endParaRPr lang="ja-JP" altLang="en-US"/>
          </a:p>
        </p:txBody>
      </p:sp>
    </p:spTree>
    <p:extLst>
      <p:ext uri="{BB962C8B-B14F-4D97-AF65-F5344CB8AC3E}">
        <p14:creationId xmlns:p14="http://schemas.microsoft.com/office/powerpoint/2010/main" val="3239937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AE5128C4-3738-4BBF-A76F-8419708A3930}" type="datetimeFigureOut">
              <a:rPr lang="ja-JP" altLang="en-US"/>
              <a:pPr>
                <a:defRPr/>
              </a:pPr>
              <a:t>2019/10/29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1CFDBF5-4FD4-42E0-9847-C647995A1857}" type="slidenum">
              <a:rPr lang="ja-JP" altLang="en-US"/>
              <a:pPr>
                <a:defRPr/>
              </a:pPr>
              <a:t>‹#›</a:t>
            </a:fld>
            <a:endParaRPr lang="ja-JP" altLang="en-US"/>
          </a:p>
        </p:txBody>
      </p:sp>
    </p:spTree>
    <p:extLst>
      <p:ext uri="{BB962C8B-B14F-4D97-AF65-F5344CB8AC3E}">
        <p14:creationId xmlns:p14="http://schemas.microsoft.com/office/powerpoint/2010/main" val="2445089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6725D49-73EE-40A6-8188-E3B650DEEAFD}" type="datetimeFigureOut">
              <a:rPr lang="ja-JP" altLang="en-US"/>
              <a:pPr>
                <a:defRPr/>
              </a:pPr>
              <a:t>2019/10/29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1A1F01A-D562-4B14-9D0F-05EE577083CE}" type="slidenum">
              <a:rPr lang="ja-JP" altLang="en-US"/>
              <a:pPr>
                <a:defRPr/>
              </a:pPr>
              <a:t>‹#›</a:t>
            </a:fld>
            <a:endParaRPr lang="ja-JP" altLang="en-US"/>
          </a:p>
        </p:txBody>
      </p:sp>
    </p:spTree>
    <p:extLst>
      <p:ext uri="{BB962C8B-B14F-4D97-AF65-F5344CB8AC3E}">
        <p14:creationId xmlns:p14="http://schemas.microsoft.com/office/powerpoint/2010/main" val="255128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342900" y="396875"/>
            <a:ext cx="6172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342900" y="2311400"/>
            <a:ext cx="6172200"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342900" y="9182100"/>
            <a:ext cx="1600200" cy="527050"/>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BDC2617B-3C88-4E6E-923C-E6B88BADA710}" type="datetimeFigureOut">
              <a:rPr lang="ja-JP" altLang="en-US"/>
              <a:pPr>
                <a:defRPr/>
              </a:pPr>
              <a:t>2019/10/29</a:t>
            </a:fld>
            <a:endParaRPr lang="ja-JP" altLang="en-US"/>
          </a:p>
        </p:txBody>
      </p:sp>
      <p:sp>
        <p:nvSpPr>
          <p:cNvPr id="5" name="フッター プレースホルダー 4"/>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4914900" y="9182100"/>
            <a:ext cx="1600200" cy="527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8819033-CFA8-4B34-AF78-29A8638E1D4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図 5" descr="A4台紙01縦.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4" y="-13758"/>
            <a:ext cx="7010399" cy="1012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コンテンツ プレースホルダー 4"/>
          <p:cNvSpPr>
            <a:spLocks noGrp="1"/>
          </p:cNvSpPr>
          <p:nvPr>
            <p:ph idx="4294967295"/>
          </p:nvPr>
        </p:nvSpPr>
        <p:spPr>
          <a:xfrm>
            <a:off x="-34548" y="3807473"/>
            <a:ext cx="6862008" cy="4986338"/>
          </a:xfrm>
          <a:extLst/>
        </p:spPr>
        <p:txBody>
          <a:bodyPr/>
          <a:lstStyle/>
          <a:p>
            <a:pPr marL="0" indent="0" defTabSz="1019007" eaLnBrk="1" fontAlgn="auto" hangingPunct="1">
              <a:spcBef>
                <a:spcPts val="0"/>
              </a:spcBef>
              <a:spcAft>
                <a:spcPts val="0"/>
              </a:spcAft>
              <a:buNone/>
              <a:defRPr/>
            </a:pPr>
            <a:r>
              <a:rPr lang="ja-JP" altLang="en-US" sz="2000" b="1" dirty="0">
                <a:latin typeface="HG丸ｺﾞｼｯｸM-PRO" panose="020F0600000000000000" pitchFamily="50" charset="-128"/>
                <a:ea typeface="HG丸ｺﾞｼｯｸM-PRO" panose="020F0600000000000000" pitchFamily="50" charset="-128"/>
              </a:rPr>
              <a:t>第</a:t>
            </a:r>
            <a:r>
              <a:rPr lang="en-US" altLang="ja-JP" sz="2000" b="1" dirty="0">
                <a:latin typeface="HG丸ｺﾞｼｯｸM-PRO" panose="020F0600000000000000" pitchFamily="50" charset="-128"/>
                <a:ea typeface="HG丸ｺﾞｼｯｸM-PRO" panose="020F0600000000000000" pitchFamily="50" charset="-128"/>
              </a:rPr>
              <a:t>1</a:t>
            </a:r>
            <a:r>
              <a:rPr lang="ja-JP" altLang="en-US" sz="2000" b="1" dirty="0">
                <a:latin typeface="HG丸ｺﾞｼｯｸM-PRO" panose="020F0600000000000000" pitchFamily="50" charset="-128"/>
                <a:ea typeface="HG丸ｺﾞｼｯｸM-PRO" panose="020F0600000000000000" pitchFamily="50" charset="-128"/>
              </a:rPr>
              <a:t>部　</a:t>
            </a:r>
            <a:r>
              <a:rPr lang="en-US" altLang="ja-JP" sz="2000" b="1" dirty="0">
                <a:latin typeface="HG丸ｺﾞｼｯｸM-PRO" panose="020F0600000000000000" pitchFamily="50" charset="-128"/>
                <a:ea typeface="HG丸ｺﾞｼｯｸM-PRO" panose="020F0600000000000000" pitchFamily="50" charset="-128"/>
              </a:rPr>
              <a:t>CNS</a:t>
            </a:r>
            <a:r>
              <a:rPr lang="ja-JP" altLang="en-US" sz="2000" b="1" dirty="0">
                <a:latin typeface="HG丸ｺﾞｼｯｸM-PRO" panose="020F0600000000000000" pitchFamily="50" charset="-128"/>
                <a:ea typeface="HG丸ｺﾞｼｯｸM-PRO" panose="020F0600000000000000" pitchFamily="50" charset="-128"/>
              </a:rPr>
              <a:t>によるセミナー</a:t>
            </a:r>
            <a:r>
              <a:rPr lang="ja-JP" altLang="en-US" sz="1000" dirty="0">
                <a:solidFill>
                  <a:schemeClr val="accent6">
                    <a:lumMod val="75000"/>
                  </a:schemeClr>
                </a:solidFill>
                <a:latin typeface="HG丸ｺﾞｼｯｸM-PRO" panose="020F0600000000000000" pitchFamily="50" charset="-128"/>
                <a:ea typeface="HG丸ｺﾞｼｯｸM-PRO" panose="020F0600000000000000" pitchFamily="50" charset="-128"/>
              </a:rPr>
              <a:t>（</a:t>
            </a:r>
            <a:r>
              <a:rPr lang="en-US" altLang="ja-JP" sz="1000" dirty="0">
                <a:solidFill>
                  <a:schemeClr val="accent6">
                    <a:lumMod val="75000"/>
                  </a:schemeClr>
                </a:solidFill>
                <a:latin typeface="HG丸ｺﾞｼｯｸM-PRO" panose="020F0600000000000000" pitchFamily="50" charset="-128"/>
                <a:ea typeface="HG丸ｺﾞｼｯｸM-PRO" panose="020F0600000000000000" pitchFamily="50" charset="-128"/>
              </a:rPr>
              <a:t>13:10</a:t>
            </a:r>
            <a:r>
              <a:rPr lang="ja-JP" altLang="en-US" sz="1000" dirty="0">
                <a:solidFill>
                  <a:schemeClr val="accent6">
                    <a:lumMod val="75000"/>
                  </a:schemeClr>
                </a:solidFill>
                <a:latin typeface="HG丸ｺﾞｼｯｸM-PRO" panose="020F0600000000000000" pitchFamily="50" charset="-128"/>
                <a:ea typeface="HG丸ｺﾞｼｯｸM-PRO" panose="020F0600000000000000" pitchFamily="50" charset="-128"/>
              </a:rPr>
              <a:t>～</a:t>
            </a:r>
            <a:r>
              <a:rPr lang="en-US" altLang="ja-JP" sz="1000" dirty="0">
                <a:solidFill>
                  <a:schemeClr val="accent6">
                    <a:lumMod val="75000"/>
                  </a:schemeClr>
                </a:solidFill>
                <a:latin typeface="HG丸ｺﾞｼｯｸM-PRO" panose="020F0600000000000000" pitchFamily="50" charset="-128"/>
                <a:ea typeface="HG丸ｺﾞｼｯｸM-PRO" panose="020F0600000000000000" pitchFamily="50" charset="-128"/>
              </a:rPr>
              <a:t>14:</a:t>
            </a:r>
            <a:r>
              <a:rPr lang="ja-JP" altLang="en-US" sz="1000" dirty="0">
                <a:solidFill>
                  <a:schemeClr val="accent6">
                    <a:lumMod val="75000"/>
                  </a:schemeClr>
                </a:solidFill>
                <a:latin typeface="HG丸ｺﾞｼｯｸM-PRO" panose="020F0600000000000000" pitchFamily="50" charset="-128"/>
                <a:ea typeface="HG丸ｺﾞｼｯｸM-PRO" panose="020F0600000000000000" pitchFamily="50" charset="-128"/>
              </a:rPr>
              <a:t>３</a:t>
            </a:r>
            <a:r>
              <a:rPr lang="en-US" altLang="ja-JP" sz="1000" dirty="0">
                <a:solidFill>
                  <a:schemeClr val="accent6">
                    <a:lumMod val="75000"/>
                  </a:schemeClr>
                </a:solidFill>
                <a:latin typeface="HG丸ｺﾞｼｯｸM-PRO" panose="020F0600000000000000" pitchFamily="50" charset="-128"/>
                <a:ea typeface="HG丸ｺﾞｼｯｸM-PRO" panose="020F0600000000000000" pitchFamily="50" charset="-128"/>
              </a:rPr>
              <a:t>0</a:t>
            </a:r>
            <a:r>
              <a:rPr lang="ja-JP" altLang="en-US" sz="1000" dirty="0">
                <a:solidFill>
                  <a:schemeClr val="accent6">
                    <a:lumMod val="75000"/>
                  </a:schemeClr>
                </a:solidFill>
                <a:latin typeface="HG丸ｺﾞｼｯｸM-PRO" panose="020F0600000000000000" pitchFamily="50" charset="-128"/>
                <a:ea typeface="HG丸ｺﾞｼｯｸM-PRO" panose="020F0600000000000000" pitchFamily="50" charset="-128"/>
              </a:rPr>
              <a:t>）</a:t>
            </a:r>
            <a:endParaRPr lang="en-US" altLang="ja-JP" sz="1000" dirty="0">
              <a:solidFill>
                <a:schemeClr val="accent6">
                  <a:lumMod val="75000"/>
                </a:schemeClr>
              </a:solidFill>
              <a:latin typeface="HG丸ｺﾞｼｯｸM-PRO" panose="020F0600000000000000" pitchFamily="50" charset="-128"/>
              <a:ea typeface="HG丸ｺﾞｼｯｸM-PRO" panose="020F0600000000000000" pitchFamily="50" charset="-128"/>
            </a:endParaRPr>
          </a:p>
          <a:p>
            <a:pPr marL="0" indent="0" defTabSz="1019007" eaLnBrk="1" fontAlgn="auto" hangingPunct="1">
              <a:spcBef>
                <a:spcPts val="0"/>
              </a:spcBef>
              <a:spcAft>
                <a:spcPts val="0"/>
              </a:spcAft>
              <a:buNone/>
              <a:defRPr/>
            </a:pPr>
            <a:r>
              <a:rPr lang="ja-JP" altLang="en-US" sz="2000" b="1" dirty="0">
                <a:solidFill>
                  <a:schemeClr val="accent3">
                    <a:lumMod val="50000"/>
                  </a:schemeClr>
                </a:solidFill>
                <a:latin typeface="HG丸ｺﾞｼｯｸM-PRO" panose="020F0600000000000000" pitchFamily="50" charset="-128"/>
                <a:ea typeface="HG丸ｺﾞｼｯｸM-PRO" panose="020F0600000000000000" pitchFamily="50" charset="-128"/>
              </a:rPr>
              <a:t>「よくあるコンサルテーション事例報告」</a:t>
            </a:r>
            <a:endParaRPr lang="en-US" altLang="ja-JP" sz="2000" b="1" dirty="0">
              <a:solidFill>
                <a:schemeClr val="accent3">
                  <a:lumMod val="50000"/>
                </a:schemeClr>
              </a:solidFill>
              <a:latin typeface="HG丸ｺﾞｼｯｸM-PRO" panose="020F0600000000000000" pitchFamily="50" charset="-128"/>
              <a:ea typeface="HG丸ｺﾞｼｯｸM-PRO" panose="020F0600000000000000" pitchFamily="50" charset="-128"/>
            </a:endParaRPr>
          </a:p>
          <a:p>
            <a:pPr marL="0" indent="0" defTabSz="1019007" eaLnBrk="1" fontAlgn="auto" hangingPunct="1">
              <a:lnSpc>
                <a:spcPts val="1500"/>
              </a:lnSpc>
              <a:spcBef>
                <a:spcPts val="0"/>
              </a:spcBef>
              <a:spcAft>
                <a:spcPts val="0"/>
              </a:spcAft>
              <a:buNone/>
              <a:tabLst>
                <a:tab pos="361950" algn="l"/>
              </a:tabLst>
              <a:defRPr/>
            </a:pPr>
            <a:r>
              <a:rPr lang="ja-JP" altLang="en-US" sz="1000" dirty="0">
                <a:solidFill>
                  <a:prstClr val="black"/>
                </a:solidFill>
                <a:latin typeface="HG丸ｺﾞｼｯｸM-PRO" panose="020F0600000000000000" pitchFamily="50" charset="-128"/>
                <a:ea typeface="HG丸ｺﾞｼｯｸM-PRO" panose="020F0600000000000000" pitchFamily="50" charset="-128"/>
                <a:cs typeface="+mn-cs"/>
              </a:rPr>
              <a:t>　　</a:t>
            </a:r>
          </a:p>
          <a:p>
            <a:pPr marL="0" indent="0" defTabSz="1019007" eaLnBrk="1" fontAlgn="auto" hangingPunct="1">
              <a:lnSpc>
                <a:spcPts val="800"/>
              </a:lnSpc>
              <a:spcBef>
                <a:spcPts val="0"/>
              </a:spcBef>
              <a:spcAft>
                <a:spcPts val="0"/>
              </a:spcAft>
              <a:buNone/>
              <a:tabLst>
                <a:tab pos="361950" algn="l"/>
              </a:tabLst>
              <a:defRPr/>
            </a:pPr>
            <a:r>
              <a:rPr lang="ja-JP" altLang="en-US" sz="1400" dirty="0">
                <a:solidFill>
                  <a:prstClr val="black"/>
                </a:solidFill>
                <a:latin typeface="HG丸ｺﾞｼｯｸM-PRO" panose="020F0600000000000000" pitchFamily="50" charset="-128"/>
                <a:ea typeface="HG丸ｺﾞｼｯｸM-PRO" panose="020F0600000000000000" pitchFamily="50" charset="-128"/>
                <a:cs typeface="+mn-cs"/>
              </a:rPr>
              <a:t>　　講師　「つながる・つなげる がん看護専門看護師の活動」</a:t>
            </a:r>
            <a:endParaRPr lang="en-US" altLang="ja-JP" sz="1400" dirty="0">
              <a:solidFill>
                <a:prstClr val="black"/>
              </a:solidFill>
              <a:latin typeface="HG丸ｺﾞｼｯｸM-PRO" panose="020F0600000000000000" pitchFamily="50" charset="-128"/>
              <a:ea typeface="HG丸ｺﾞｼｯｸM-PRO" panose="020F0600000000000000" pitchFamily="50" charset="-128"/>
              <a:cs typeface="+mn-cs"/>
            </a:endParaRPr>
          </a:p>
          <a:p>
            <a:pPr marL="0" indent="0" defTabSz="1019007" eaLnBrk="1" fontAlgn="auto" hangingPunct="1">
              <a:lnSpc>
                <a:spcPts val="1500"/>
              </a:lnSpc>
              <a:spcBef>
                <a:spcPts val="0"/>
              </a:spcBef>
              <a:spcAft>
                <a:spcPts val="0"/>
              </a:spcAft>
              <a:buNone/>
              <a:tabLst>
                <a:tab pos="1885950" algn="l"/>
              </a:tabLst>
              <a:defRPr/>
            </a:pPr>
            <a:r>
              <a:rPr lang="ja-JP" altLang="en-US" sz="1400" dirty="0">
                <a:solidFill>
                  <a:prstClr val="black"/>
                </a:solidFill>
                <a:latin typeface="HG丸ｺﾞｼｯｸM-PRO" panose="020F0600000000000000" pitchFamily="50" charset="-128"/>
                <a:ea typeface="HG丸ｺﾞｼｯｸM-PRO" panose="020F0600000000000000" pitchFamily="50" charset="-128"/>
                <a:cs typeface="+mn-cs"/>
              </a:rPr>
              <a:t>　　　　　　　がん看護</a:t>
            </a:r>
            <a:r>
              <a:rPr lang="en-US" altLang="ja-JP" sz="1400" dirty="0">
                <a:solidFill>
                  <a:prstClr val="black"/>
                </a:solidFill>
                <a:latin typeface="HG丸ｺﾞｼｯｸM-PRO" panose="020F0600000000000000" pitchFamily="50" charset="-128"/>
                <a:ea typeface="HG丸ｺﾞｼｯｸM-PRO" panose="020F0600000000000000" pitchFamily="50" charset="-128"/>
                <a:cs typeface="+mn-cs"/>
              </a:rPr>
              <a:t>CNS</a:t>
            </a:r>
            <a:r>
              <a:rPr lang="ja-JP" altLang="en-US" sz="1400" dirty="0">
                <a:solidFill>
                  <a:prstClr val="black"/>
                </a:solidFill>
                <a:latin typeface="HG丸ｺﾞｼｯｸM-PRO" panose="020F0600000000000000" pitchFamily="50" charset="-128"/>
                <a:ea typeface="HG丸ｺﾞｼｯｸM-PRO" panose="020F0600000000000000" pitchFamily="50" charset="-128"/>
                <a:cs typeface="+mn-cs"/>
              </a:rPr>
              <a:t>：德岡 良恵</a:t>
            </a:r>
            <a:r>
              <a:rPr lang="zh-CN" altLang="en-US" sz="1050" dirty="0">
                <a:solidFill>
                  <a:prstClr val="black"/>
                </a:solidFill>
                <a:latin typeface="HG丸ｺﾞｼｯｸM-PRO" panose="020F0600000000000000" pitchFamily="50" charset="-128"/>
                <a:ea typeface="HG丸ｺﾞｼｯｸM-PRO" panose="020F0600000000000000" pitchFamily="50" charset="-128"/>
                <a:cs typeface="+mn-cs"/>
              </a:rPr>
              <a:t>（大阪府立大学大学院看護学研究科</a:t>
            </a:r>
            <a:r>
              <a:rPr lang="ja-JP" altLang="en-US" sz="1050" dirty="0">
                <a:solidFill>
                  <a:prstClr val="black"/>
                </a:solidFill>
                <a:latin typeface="HG丸ｺﾞｼｯｸM-PRO" panose="020F0600000000000000" pitchFamily="50" charset="-128"/>
                <a:ea typeface="HG丸ｺﾞｼｯｸM-PRO" panose="020F0600000000000000" pitchFamily="50" charset="-128"/>
                <a:cs typeface="+mn-cs"/>
              </a:rPr>
              <a:t> 講師</a:t>
            </a:r>
            <a:r>
              <a:rPr lang="zh-CN" altLang="en-US" sz="1050" dirty="0">
                <a:solidFill>
                  <a:prstClr val="black"/>
                </a:solidFill>
                <a:latin typeface="HG丸ｺﾞｼｯｸM-PRO" panose="020F0600000000000000" pitchFamily="50" charset="-128"/>
                <a:ea typeface="HG丸ｺﾞｼｯｸM-PRO" panose="020F0600000000000000" pitchFamily="50" charset="-128"/>
                <a:cs typeface="+mn-cs"/>
              </a:rPr>
              <a:t>）</a:t>
            </a:r>
            <a:endParaRPr lang="en-US" altLang="zh-CN" sz="1050" dirty="0">
              <a:solidFill>
                <a:prstClr val="black"/>
              </a:solidFill>
              <a:latin typeface="HG丸ｺﾞｼｯｸM-PRO" panose="020F0600000000000000" pitchFamily="50" charset="-128"/>
              <a:ea typeface="HG丸ｺﾞｼｯｸM-PRO" panose="020F0600000000000000" pitchFamily="50" charset="-128"/>
              <a:cs typeface="+mn-cs"/>
            </a:endParaRPr>
          </a:p>
          <a:p>
            <a:pPr marL="0" indent="0" defTabSz="1019007" eaLnBrk="1" fontAlgn="auto" hangingPunct="1">
              <a:lnSpc>
                <a:spcPts val="1500"/>
              </a:lnSpc>
              <a:spcBef>
                <a:spcPts val="0"/>
              </a:spcBef>
              <a:spcAft>
                <a:spcPts val="0"/>
              </a:spcAft>
              <a:buNone/>
              <a:tabLst>
                <a:tab pos="1885950" algn="l"/>
              </a:tabLst>
              <a:defRPr/>
            </a:pPr>
            <a:endParaRPr lang="en-US" altLang="ja-JP" sz="900" dirty="0">
              <a:solidFill>
                <a:prstClr val="black"/>
              </a:solidFill>
              <a:latin typeface="HG丸ｺﾞｼｯｸM-PRO" panose="020F0600000000000000" pitchFamily="50" charset="-128"/>
              <a:ea typeface="HG丸ｺﾞｼｯｸM-PRO" panose="020F0600000000000000" pitchFamily="50" charset="-128"/>
              <a:cs typeface="+mn-cs"/>
            </a:endParaRPr>
          </a:p>
          <a:p>
            <a:pPr marL="0" indent="0" defTabSz="1019007" eaLnBrk="1" fontAlgn="auto" hangingPunct="1">
              <a:lnSpc>
                <a:spcPts val="1000"/>
              </a:lnSpc>
              <a:spcBef>
                <a:spcPts val="0"/>
              </a:spcBef>
              <a:spcAft>
                <a:spcPts val="0"/>
              </a:spcAft>
              <a:buNone/>
              <a:defRPr/>
            </a:pPr>
            <a:r>
              <a:rPr lang="ja-JP" altLang="en-US" sz="1400" dirty="0">
                <a:solidFill>
                  <a:prstClr val="black"/>
                </a:solidFill>
                <a:latin typeface="HG丸ｺﾞｼｯｸM-PRO" panose="020F0600000000000000" pitchFamily="50" charset="-128"/>
                <a:ea typeface="HG丸ｺﾞｼｯｸM-PRO" panose="020F0600000000000000" pitchFamily="50" charset="-128"/>
                <a:cs typeface="+mn-cs"/>
              </a:rPr>
              <a:t>　　　　　「透析の導入･継続をまよっている患者への支援」</a:t>
            </a:r>
            <a:endParaRPr lang="en-US" altLang="ja-JP" sz="1400" dirty="0">
              <a:solidFill>
                <a:prstClr val="black"/>
              </a:solidFill>
              <a:latin typeface="HG丸ｺﾞｼｯｸM-PRO" panose="020F0600000000000000" pitchFamily="50" charset="-128"/>
              <a:ea typeface="HG丸ｺﾞｼｯｸM-PRO" panose="020F0600000000000000" pitchFamily="50" charset="-128"/>
              <a:cs typeface="+mn-cs"/>
            </a:endParaRPr>
          </a:p>
          <a:p>
            <a:pPr marL="0" indent="0" defTabSz="1019007" eaLnBrk="1" fontAlgn="auto" hangingPunct="1">
              <a:lnSpc>
                <a:spcPts val="1500"/>
              </a:lnSpc>
              <a:spcBef>
                <a:spcPts val="0"/>
              </a:spcBef>
              <a:spcAft>
                <a:spcPts val="0"/>
              </a:spcAft>
              <a:buNone/>
              <a:defRPr/>
            </a:pPr>
            <a:r>
              <a:rPr lang="ja-JP" altLang="en-US" sz="1400" dirty="0">
                <a:solidFill>
                  <a:prstClr val="black"/>
                </a:solidFill>
                <a:latin typeface="HG丸ｺﾞｼｯｸM-PRO" panose="020F0600000000000000" pitchFamily="50" charset="-128"/>
                <a:ea typeface="HG丸ｺﾞｼｯｸM-PRO" panose="020F0600000000000000" pitchFamily="50" charset="-128"/>
                <a:cs typeface="+mn-cs"/>
              </a:rPr>
              <a:t>　　　　　　　慢性疾患看護</a:t>
            </a:r>
            <a:r>
              <a:rPr lang="en-US" altLang="ja-JP" sz="1400" dirty="0">
                <a:solidFill>
                  <a:prstClr val="black"/>
                </a:solidFill>
                <a:latin typeface="HG丸ｺﾞｼｯｸM-PRO" panose="020F0600000000000000" pitchFamily="50" charset="-128"/>
                <a:ea typeface="HG丸ｺﾞｼｯｸM-PRO" panose="020F0600000000000000" pitchFamily="50" charset="-128"/>
                <a:cs typeface="+mn-cs"/>
              </a:rPr>
              <a:t>CNS</a:t>
            </a:r>
            <a:r>
              <a:rPr lang="ja-JP" altLang="en-US" sz="1400" dirty="0">
                <a:solidFill>
                  <a:prstClr val="black"/>
                </a:solidFill>
                <a:latin typeface="HG丸ｺﾞｼｯｸM-PRO" panose="020F0600000000000000" pitchFamily="50" charset="-128"/>
                <a:ea typeface="HG丸ｺﾞｼｯｸM-PRO" panose="020F0600000000000000" pitchFamily="50" charset="-128"/>
                <a:cs typeface="+mn-cs"/>
              </a:rPr>
              <a:t>：中村 雅美</a:t>
            </a:r>
            <a:r>
              <a:rPr lang="ja-JP" altLang="en-US" sz="1050" dirty="0">
                <a:solidFill>
                  <a:prstClr val="black"/>
                </a:solidFill>
                <a:latin typeface="HG丸ｺﾞｼｯｸM-PRO" panose="020F0600000000000000" pitchFamily="50" charset="-128"/>
                <a:ea typeface="HG丸ｺﾞｼｯｸM-PRO" panose="020F0600000000000000" pitchFamily="50" charset="-128"/>
                <a:cs typeface="+mn-cs"/>
              </a:rPr>
              <a:t>（大阪府立大学大学院看護学研究科 助教）</a:t>
            </a:r>
            <a:endParaRPr lang="en-US" altLang="ja-JP" sz="1050" dirty="0">
              <a:solidFill>
                <a:prstClr val="black"/>
              </a:solidFill>
              <a:latin typeface="HG丸ｺﾞｼｯｸM-PRO" panose="020F0600000000000000" pitchFamily="50" charset="-128"/>
              <a:ea typeface="HG丸ｺﾞｼｯｸM-PRO" panose="020F0600000000000000" pitchFamily="50" charset="-128"/>
              <a:cs typeface="+mn-cs"/>
            </a:endParaRPr>
          </a:p>
          <a:p>
            <a:pPr marL="0" indent="0" defTabSz="1019007" eaLnBrk="1" fontAlgn="auto" hangingPunct="1">
              <a:lnSpc>
                <a:spcPts val="1500"/>
              </a:lnSpc>
              <a:spcBef>
                <a:spcPts val="0"/>
              </a:spcBef>
              <a:spcAft>
                <a:spcPts val="0"/>
              </a:spcAft>
              <a:buNone/>
              <a:defRPr/>
            </a:pPr>
            <a:endParaRPr lang="en-US" altLang="ja-JP" sz="900" dirty="0">
              <a:solidFill>
                <a:prstClr val="black"/>
              </a:solidFill>
              <a:latin typeface="HG丸ｺﾞｼｯｸM-PRO" panose="020F0600000000000000" pitchFamily="50" charset="-128"/>
              <a:ea typeface="HG丸ｺﾞｼｯｸM-PRO" panose="020F0600000000000000" pitchFamily="50" charset="-128"/>
              <a:cs typeface="+mn-cs"/>
            </a:endParaRPr>
          </a:p>
          <a:p>
            <a:pPr marL="0" indent="0" defTabSz="1019007" eaLnBrk="1" fontAlgn="auto" hangingPunct="1">
              <a:lnSpc>
                <a:spcPts val="1000"/>
              </a:lnSpc>
              <a:spcBef>
                <a:spcPts val="0"/>
              </a:spcBef>
              <a:spcAft>
                <a:spcPts val="0"/>
              </a:spcAft>
              <a:buNone/>
              <a:defRPr/>
            </a:pPr>
            <a:r>
              <a:rPr lang="ja-JP" altLang="en-US" sz="1400" dirty="0">
                <a:solidFill>
                  <a:prstClr val="black"/>
                </a:solidFill>
                <a:latin typeface="HG丸ｺﾞｼｯｸM-PRO" panose="020F0600000000000000" pitchFamily="50" charset="-128"/>
                <a:ea typeface="HG丸ｺﾞｼｯｸM-PRO" panose="020F0600000000000000" pitchFamily="50" charset="-128"/>
                <a:cs typeface="+mn-cs"/>
              </a:rPr>
              <a:t>　　　　　「意思確認が困難な療養者とその家族への</a:t>
            </a:r>
            <a:endParaRPr lang="en-US" altLang="ja-JP" sz="1400" dirty="0">
              <a:solidFill>
                <a:prstClr val="black"/>
              </a:solidFill>
              <a:latin typeface="HG丸ｺﾞｼｯｸM-PRO" panose="020F0600000000000000" pitchFamily="50" charset="-128"/>
              <a:ea typeface="HG丸ｺﾞｼｯｸM-PRO" panose="020F0600000000000000" pitchFamily="50" charset="-128"/>
              <a:cs typeface="+mn-cs"/>
            </a:endParaRPr>
          </a:p>
          <a:p>
            <a:pPr marL="0" indent="0" defTabSz="1019007" eaLnBrk="1" fontAlgn="auto" hangingPunct="1">
              <a:lnSpc>
                <a:spcPts val="1500"/>
              </a:lnSpc>
              <a:spcBef>
                <a:spcPts val="0"/>
              </a:spcBef>
              <a:spcAft>
                <a:spcPts val="0"/>
              </a:spcAft>
              <a:buNone/>
              <a:defRPr/>
            </a:pPr>
            <a:r>
              <a:rPr lang="ja-JP" altLang="en-US" sz="1400" dirty="0">
                <a:solidFill>
                  <a:prstClr val="black"/>
                </a:solidFill>
                <a:latin typeface="HG丸ｺﾞｼｯｸM-PRO" panose="020F0600000000000000" pitchFamily="50" charset="-128"/>
                <a:ea typeface="HG丸ｺﾞｼｯｸM-PRO" panose="020F0600000000000000" pitchFamily="50" charset="-128"/>
                <a:cs typeface="+mn-cs"/>
              </a:rPr>
              <a:t>　　　　　　　　　　　　　　　　　　　　終末期における意思決定支援」</a:t>
            </a:r>
            <a:endParaRPr lang="en-US" altLang="ja-JP" sz="1400" dirty="0">
              <a:solidFill>
                <a:prstClr val="black"/>
              </a:solidFill>
              <a:latin typeface="HG丸ｺﾞｼｯｸM-PRO" panose="020F0600000000000000" pitchFamily="50" charset="-128"/>
              <a:ea typeface="HG丸ｺﾞｼｯｸM-PRO" panose="020F0600000000000000" pitchFamily="50" charset="-128"/>
              <a:cs typeface="+mn-cs"/>
            </a:endParaRPr>
          </a:p>
          <a:p>
            <a:pPr marL="0" indent="0" defTabSz="1019007" eaLnBrk="1" fontAlgn="auto" hangingPunct="1">
              <a:lnSpc>
                <a:spcPts val="1500"/>
              </a:lnSpc>
              <a:spcBef>
                <a:spcPts val="0"/>
              </a:spcBef>
              <a:spcAft>
                <a:spcPts val="0"/>
              </a:spcAft>
              <a:buNone/>
              <a:tabLst>
                <a:tab pos="1885950" algn="l"/>
              </a:tabLst>
              <a:defRPr/>
            </a:pPr>
            <a:r>
              <a:rPr lang="ja-JP" altLang="en-US" sz="1400" dirty="0">
                <a:solidFill>
                  <a:prstClr val="black"/>
                </a:solidFill>
                <a:latin typeface="HG丸ｺﾞｼｯｸM-PRO" panose="020F0600000000000000" pitchFamily="50" charset="-128"/>
                <a:ea typeface="HG丸ｺﾞｼｯｸM-PRO" panose="020F0600000000000000" pitchFamily="50" charset="-128"/>
                <a:cs typeface="+mn-cs"/>
              </a:rPr>
              <a:t>　　　　　　　在宅看護</a:t>
            </a:r>
            <a:r>
              <a:rPr lang="en-US" altLang="ja-JP" sz="1400" dirty="0">
                <a:solidFill>
                  <a:prstClr val="black"/>
                </a:solidFill>
                <a:latin typeface="HG丸ｺﾞｼｯｸM-PRO" panose="020F0600000000000000" pitchFamily="50" charset="-128"/>
                <a:ea typeface="HG丸ｺﾞｼｯｸM-PRO" panose="020F0600000000000000" pitchFamily="50" charset="-128"/>
                <a:cs typeface="+mn-cs"/>
              </a:rPr>
              <a:t>CNS</a:t>
            </a:r>
            <a:r>
              <a:rPr lang="ja-JP" altLang="en-US" sz="1400" dirty="0">
                <a:solidFill>
                  <a:prstClr val="black"/>
                </a:solidFill>
                <a:latin typeface="HG丸ｺﾞｼｯｸM-PRO" panose="020F0600000000000000" pitchFamily="50" charset="-128"/>
                <a:ea typeface="HG丸ｺﾞｼｯｸM-PRO" panose="020F0600000000000000" pitchFamily="50" charset="-128"/>
                <a:cs typeface="+mn-cs"/>
              </a:rPr>
              <a:t>：小泉 亜紀子</a:t>
            </a:r>
            <a:r>
              <a:rPr lang="zh-CN" altLang="en-US" sz="1050" dirty="0">
                <a:solidFill>
                  <a:prstClr val="black"/>
                </a:solidFill>
                <a:latin typeface="HG丸ｺﾞｼｯｸM-PRO" panose="020F0600000000000000" pitchFamily="50" charset="-128"/>
                <a:ea typeface="HG丸ｺﾞｼｯｸM-PRO" panose="020F0600000000000000" pitchFamily="50" charset="-128"/>
                <a:cs typeface="+mn-cs"/>
              </a:rPr>
              <a:t>（大阪府立大学大学院看護学研究科 </a:t>
            </a:r>
            <a:r>
              <a:rPr lang="ja-JP" altLang="en-US" sz="1050" dirty="0">
                <a:solidFill>
                  <a:prstClr val="black"/>
                </a:solidFill>
                <a:latin typeface="HG丸ｺﾞｼｯｸM-PRO" panose="020F0600000000000000" pitchFamily="50" charset="-128"/>
                <a:ea typeface="HG丸ｺﾞｼｯｸM-PRO" panose="020F0600000000000000" pitchFamily="50" charset="-128"/>
                <a:cs typeface="+mn-cs"/>
              </a:rPr>
              <a:t>助教</a:t>
            </a:r>
            <a:r>
              <a:rPr lang="zh-CN" altLang="en-US" sz="1050" dirty="0">
                <a:solidFill>
                  <a:prstClr val="black"/>
                </a:solidFill>
                <a:latin typeface="HG丸ｺﾞｼｯｸM-PRO" panose="020F0600000000000000" pitchFamily="50" charset="-128"/>
                <a:ea typeface="HG丸ｺﾞｼｯｸM-PRO" panose="020F0600000000000000" pitchFamily="50" charset="-128"/>
                <a:cs typeface="+mn-cs"/>
              </a:rPr>
              <a:t>）</a:t>
            </a:r>
            <a:r>
              <a:rPr lang="ja-JP" altLang="en-US" sz="1050" dirty="0">
                <a:solidFill>
                  <a:prstClr val="black"/>
                </a:solidFill>
                <a:latin typeface="HG丸ｺﾞｼｯｸM-PRO" panose="020F0600000000000000" pitchFamily="50" charset="-128"/>
                <a:ea typeface="HG丸ｺﾞｼｯｸM-PRO" panose="020F0600000000000000" pitchFamily="50" charset="-128"/>
                <a:cs typeface="+mn-cs"/>
              </a:rPr>
              <a:t>  </a:t>
            </a:r>
            <a:endParaRPr lang="en-US" altLang="ja-JP" sz="1050" dirty="0">
              <a:solidFill>
                <a:prstClr val="black"/>
              </a:solidFill>
              <a:latin typeface="HG丸ｺﾞｼｯｸM-PRO" panose="020F0600000000000000" pitchFamily="50" charset="-128"/>
              <a:ea typeface="HG丸ｺﾞｼｯｸM-PRO" panose="020F0600000000000000" pitchFamily="50" charset="-128"/>
              <a:cs typeface="+mn-cs"/>
            </a:endParaRPr>
          </a:p>
          <a:p>
            <a:pPr marL="0" indent="0" defTabSz="1019007" eaLnBrk="1" fontAlgn="auto" hangingPunct="1">
              <a:lnSpc>
                <a:spcPts val="1500"/>
              </a:lnSpc>
              <a:spcBef>
                <a:spcPts val="0"/>
              </a:spcBef>
              <a:spcAft>
                <a:spcPts val="0"/>
              </a:spcAft>
              <a:buNone/>
              <a:tabLst>
                <a:tab pos="1885950" algn="l"/>
              </a:tabLst>
              <a:defRPr/>
            </a:pPr>
            <a:endParaRPr lang="en-US" altLang="ja-JP" sz="900" dirty="0">
              <a:solidFill>
                <a:prstClr val="black"/>
              </a:solidFill>
              <a:latin typeface="HG丸ｺﾞｼｯｸM-PRO" panose="020F0600000000000000" pitchFamily="50" charset="-128"/>
              <a:ea typeface="HG丸ｺﾞｼｯｸM-PRO" panose="020F0600000000000000" pitchFamily="50" charset="-128"/>
              <a:cs typeface="+mn-cs"/>
            </a:endParaRPr>
          </a:p>
          <a:p>
            <a:pPr marL="0" indent="0" defTabSz="1019007" eaLnBrk="1" fontAlgn="auto" hangingPunct="1">
              <a:lnSpc>
                <a:spcPts val="1000"/>
              </a:lnSpc>
              <a:spcBef>
                <a:spcPts val="0"/>
              </a:spcBef>
              <a:spcAft>
                <a:spcPts val="0"/>
              </a:spcAft>
              <a:buNone/>
              <a:defRPr/>
            </a:pPr>
            <a:r>
              <a:rPr lang="ja-JP" altLang="en-US" sz="1400" dirty="0">
                <a:solidFill>
                  <a:prstClr val="black"/>
                </a:solidFill>
                <a:latin typeface="HG丸ｺﾞｼｯｸM-PRO" panose="020F0600000000000000" pitchFamily="50" charset="-128"/>
                <a:ea typeface="HG丸ｺﾞｼｯｸM-PRO" panose="020F0600000000000000" pitchFamily="50" charset="-128"/>
                <a:cs typeface="+mn-cs"/>
              </a:rPr>
              <a:t>　　</a:t>
            </a:r>
            <a:r>
              <a:rPr lang="ja-JP" altLang="en-US" sz="1200" dirty="0">
                <a:solidFill>
                  <a:prstClr val="black"/>
                </a:solidFill>
                <a:latin typeface="HG丸ｺﾞｼｯｸM-PRO" panose="020F0600000000000000" pitchFamily="50" charset="-128"/>
                <a:ea typeface="HG丸ｺﾞｼｯｸM-PRO" panose="020F0600000000000000" pitchFamily="50" charset="-128"/>
                <a:cs typeface="+mn-cs"/>
              </a:rPr>
              <a:t>座長　　岡田 知子 </a:t>
            </a:r>
            <a:r>
              <a:rPr lang="ja-JP" altLang="en-US" sz="1050" dirty="0">
                <a:solidFill>
                  <a:prstClr val="black"/>
                </a:solidFill>
                <a:latin typeface="HG丸ｺﾞｼｯｸM-PRO" panose="020F0600000000000000" pitchFamily="50" charset="-128"/>
                <a:ea typeface="HG丸ｺﾞｼｯｸM-PRO" panose="020F0600000000000000" pitchFamily="50" charset="-128"/>
                <a:cs typeface="+mn-cs"/>
              </a:rPr>
              <a:t>（地方独立行政法人 大阪府立病院機構 大阪はびきの医療センター 看護部長）</a:t>
            </a:r>
            <a:endParaRPr lang="en-US" altLang="ja-JP" sz="1050" dirty="0">
              <a:solidFill>
                <a:prstClr val="black"/>
              </a:solidFill>
              <a:latin typeface="HG丸ｺﾞｼｯｸM-PRO" panose="020F0600000000000000" pitchFamily="50" charset="-128"/>
              <a:ea typeface="HG丸ｺﾞｼｯｸM-PRO" panose="020F0600000000000000" pitchFamily="50" charset="-128"/>
              <a:cs typeface="+mn-cs"/>
            </a:endParaRPr>
          </a:p>
          <a:p>
            <a:pPr marL="0" indent="0" defTabSz="1019007" eaLnBrk="1" fontAlgn="auto" hangingPunct="1">
              <a:lnSpc>
                <a:spcPts val="1500"/>
              </a:lnSpc>
              <a:spcBef>
                <a:spcPts val="0"/>
              </a:spcBef>
              <a:spcAft>
                <a:spcPts val="0"/>
              </a:spcAft>
              <a:buNone/>
              <a:defRPr/>
            </a:pPr>
            <a:r>
              <a:rPr lang="ja-JP" altLang="en-US" sz="1200" dirty="0">
                <a:solidFill>
                  <a:prstClr val="black"/>
                </a:solidFill>
                <a:latin typeface="HG丸ｺﾞｼｯｸM-PRO" panose="020F0600000000000000" pitchFamily="50" charset="-128"/>
                <a:ea typeface="HG丸ｺﾞｼｯｸM-PRO" panose="020F0600000000000000" pitchFamily="50" charset="-128"/>
                <a:cs typeface="+mn-cs"/>
              </a:rPr>
              <a:t>　　　　　　 </a:t>
            </a:r>
            <a:r>
              <a:rPr lang="ja-JP" altLang="en-US" sz="1200" dirty="0">
                <a:latin typeface="HG丸ｺﾞｼｯｸM-PRO" panose="020F0600000000000000" pitchFamily="50" charset="-128"/>
                <a:ea typeface="HG丸ｺﾞｼｯｸM-PRO" panose="020F0600000000000000" pitchFamily="50" charset="-128"/>
                <a:cs typeface="+mn-cs"/>
              </a:rPr>
              <a:t>籏持 知恵子</a:t>
            </a:r>
            <a:r>
              <a:rPr lang="ja-JP" altLang="ja-JP" sz="1050" dirty="0">
                <a:latin typeface="HG丸ｺﾞｼｯｸM-PRO" panose="020F0600000000000000" pitchFamily="50" charset="-128"/>
                <a:ea typeface="HG丸ｺﾞｼｯｸM-PRO" panose="020F0600000000000000" pitchFamily="50" charset="-128"/>
              </a:rPr>
              <a:t>（</a:t>
            </a:r>
            <a:r>
              <a:rPr lang="zh-CN" altLang="en-US" sz="1050" dirty="0">
                <a:latin typeface="HG丸ｺﾞｼｯｸM-PRO" panose="020F0600000000000000" pitchFamily="50" charset="-128"/>
                <a:ea typeface="HG丸ｺﾞｼｯｸM-PRO" panose="020F0600000000000000" pitchFamily="50" charset="-128"/>
              </a:rPr>
              <a:t>大阪府立大学大学院看護学研究科 </a:t>
            </a:r>
            <a:r>
              <a:rPr lang="ja-JP" altLang="en-US" sz="1050" dirty="0">
                <a:latin typeface="HG丸ｺﾞｼｯｸM-PRO" panose="020F0600000000000000" pitchFamily="50" charset="-128"/>
                <a:ea typeface="HG丸ｺﾞｼｯｸM-PRO" panose="020F0600000000000000" pitchFamily="50" charset="-128"/>
              </a:rPr>
              <a:t>教授）</a:t>
            </a:r>
            <a:endParaRPr lang="en-US" altLang="ja-JP" sz="1050" dirty="0">
              <a:solidFill>
                <a:prstClr val="black"/>
              </a:solidFill>
              <a:latin typeface="HG丸ｺﾞｼｯｸM-PRO" panose="020F0600000000000000" pitchFamily="50" charset="-128"/>
              <a:ea typeface="HG丸ｺﾞｼｯｸM-PRO" panose="020F0600000000000000" pitchFamily="50" charset="-128"/>
              <a:cs typeface="+mn-cs"/>
            </a:endParaRPr>
          </a:p>
          <a:p>
            <a:pPr marL="0" indent="0" defTabSz="1019007" eaLnBrk="1" fontAlgn="auto" hangingPunct="1">
              <a:spcBef>
                <a:spcPts val="0"/>
              </a:spcBef>
              <a:spcAft>
                <a:spcPts val="0"/>
              </a:spcAft>
              <a:buNone/>
              <a:defRPr/>
            </a:pPr>
            <a:endParaRPr lang="ja-JP" altLang="en-US" sz="1000" b="1" dirty="0">
              <a:solidFill>
                <a:prstClr val="black"/>
              </a:solidFill>
              <a:latin typeface="HG丸ｺﾞｼｯｸM-PRO" panose="020F0600000000000000" pitchFamily="50" charset="-128"/>
              <a:ea typeface="HG丸ｺﾞｼｯｸM-PRO" panose="020F0600000000000000" pitchFamily="50" charset="-128"/>
            </a:endParaRPr>
          </a:p>
          <a:p>
            <a:pPr marL="0" indent="0" defTabSz="1019007" eaLnBrk="1" fontAlgn="auto" hangingPunct="1">
              <a:lnSpc>
                <a:spcPts val="1500"/>
              </a:lnSpc>
              <a:spcBef>
                <a:spcPts val="0"/>
              </a:spcBef>
              <a:spcAft>
                <a:spcPts val="0"/>
              </a:spcAft>
              <a:buNone/>
              <a:defRPr/>
            </a:pPr>
            <a:r>
              <a:rPr lang="ja-JP" altLang="en-US" sz="2000" b="1" dirty="0">
                <a:solidFill>
                  <a:prstClr val="black"/>
                </a:solidFill>
                <a:latin typeface="HG丸ｺﾞｼｯｸM-PRO" panose="020F0600000000000000" pitchFamily="50" charset="-128"/>
                <a:ea typeface="HG丸ｺﾞｼｯｸM-PRO" panose="020F0600000000000000" pitchFamily="50" charset="-128"/>
              </a:rPr>
              <a:t>第</a:t>
            </a:r>
            <a:r>
              <a:rPr lang="en-US" altLang="ja-JP" sz="2000" b="1" dirty="0">
                <a:solidFill>
                  <a:prstClr val="black"/>
                </a:solidFill>
                <a:latin typeface="HG丸ｺﾞｼｯｸM-PRO" panose="020F0600000000000000" pitchFamily="50" charset="-128"/>
                <a:ea typeface="HG丸ｺﾞｼｯｸM-PRO" panose="020F0600000000000000" pitchFamily="50" charset="-128"/>
              </a:rPr>
              <a:t>2</a:t>
            </a:r>
            <a:r>
              <a:rPr lang="ja-JP" altLang="en-US" sz="2000" b="1" dirty="0">
                <a:solidFill>
                  <a:prstClr val="black"/>
                </a:solidFill>
                <a:latin typeface="HG丸ｺﾞｼｯｸM-PRO" panose="020F0600000000000000" pitchFamily="50" charset="-128"/>
                <a:ea typeface="HG丸ｺﾞｼｯｸM-PRO" panose="020F0600000000000000" pitchFamily="50" charset="-128"/>
              </a:rPr>
              <a:t>部　グループディスカッション</a:t>
            </a:r>
            <a:r>
              <a:rPr lang="ja-JP" altLang="en-US" sz="1000" dirty="0">
                <a:solidFill>
                  <a:schemeClr val="accent6">
                    <a:lumMod val="75000"/>
                  </a:schemeClr>
                </a:solidFill>
                <a:latin typeface="HG丸ｺﾞｼｯｸM-PRO" panose="020F0600000000000000" pitchFamily="50" charset="-128"/>
                <a:ea typeface="HG丸ｺﾞｼｯｸM-PRO" panose="020F0600000000000000" pitchFamily="50" charset="-128"/>
              </a:rPr>
              <a:t>（</a:t>
            </a:r>
            <a:r>
              <a:rPr lang="en-US" altLang="ja-JP" sz="1000" dirty="0">
                <a:solidFill>
                  <a:schemeClr val="accent6">
                    <a:lumMod val="75000"/>
                  </a:schemeClr>
                </a:solidFill>
                <a:latin typeface="HG丸ｺﾞｼｯｸM-PRO" panose="020F0600000000000000" pitchFamily="50" charset="-128"/>
                <a:ea typeface="HG丸ｺﾞｼｯｸM-PRO" panose="020F0600000000000000" pitchFamily="50" charset="-128"/>
              </a:rPr>
              <a:t>14:</a:t>
            </a:r>
            <a:r>
              <a:rPr lang="ja-JP" altLang="en-US" sz="1000" dirty="0">
                <a:solidFill>
                  <a:schemeClr val="accent6">
                    <a:lumMod val="75000"/>
                  </a:schemeClr>
                </a:solidFill>
                <a:latin typeface="HG丸ｺﾞｼｯｸM-PRO" panose="020F0600000000000000" pitchFamily="50" charset="-128"/>
                <a:ea typeface="HG丸ｺﾞｼｯｸM-PRO" panose="020F0600000000000000" pitchFamily="50" charset="-128"/>
              </a:rPr>
              <a:t>４</a:t>
            </a:r>
            <a:r>
              <a:rPr lang="en-US" altLang="ja-JP" sz="1000" dirty="0">
                <a:solidFill>
                  <a:schemeClr val="accent6">
                    <a:lumMod val="75000"/>
                  </a:schemeClr>
                </a:solidFill>
                <a:latin typeface="HG丸ｺﾞｼｯｸM-PRO" panose="020F0600000000000000" pitchFamily="50" charset="-128"/>
                <a:ea typeface="HG丸ｺﾞｼｯｸM-PRO" panose="020F0600000000000000" pitchFamily="50" charset="-128"/>
              </a:rPr>
              <a:t>0</a:t>
            </a:r>
            <a:r>
              <a:rPr lang="ja-JP" altLang="en-US" sz="1000" dirty="0">
                <a:solidFill>
                  <a:schemeClr val="accent6">
                    <a:lumMod val="75000"/>
                  </a:schemeClr>
                </a:solidFill>
                <a:latin typeface="HG丸ｺﾞｼｯｸM-PRO" panose="020F0600000000000000" pitchFamily="50" charset="-128"/>
                <a:ea typeface="HG丸ｺﾞｼｯｸM-PRO" panose="020F0600000000000000" pitchFamily="50" charset="-128"/>
              </a:rPr>
              <a:t>～</a:t>
            </a:r>
            <a:r>
              <a:rPr lang="en-US" altLang="ja-JP" sz="1000" dirty="0">
                <a:solidFill>
                  <a:schemeClr val="accent6">
                    <a:lumMod val="75000"/>
                  </a:schemeClr>
                </a:solidFill>
                <a:latin typeface="HG丸ｺﾞｼｯｸM-PRO" panose="020F0600000000000000" pitchFamily="50" charset="-128"/>
                <a:ea typeface="HG丸ｺﾞｼｯｸM-PRO" panose="020F0600000000000000" pitchFamily="50" charset="-128"/>
              </a:rPr>
              <a:t>16:00</a:t>
            </a:r>
            <a:r>
              <a:rPr lang="ja-JP" altLang="en-US" sz="1000" dirty="0">
                <a:solidFill>
                  <a:schemeClr val="accent6">
                    <a:lumMod val="75000"/>
                  </a:schemeClr>
                </a:solidFill>
                <a:latin typeface="HG丸ｺﾞｼｯｸM-PRO" panose="020F0600000000000000" pitchFamily="50" charset="-128"/>
                <a:ea typeface="HG丸ｺﾞｼｯｸM-PRO" panose="020F0600000000000000" pitchFamily="50" charset="-128"/>
              </a:rPr>
              <a:t>）</a:t>
            </a:r>
            <a:r>
              <a:rPr lang="ja-JP" altLang="en-US" sz="1000" dirty="0">
                <a:solidFill>
                  <a:prstClr val="black"/>
                </a:solidFill>
                <a:latin typeface="HG丸ｺﾞｼｯｸM-PRO" panose="020F0600000000000000" pitchFamily="50" charset="-128"/>
                <a:ea typeface="HG丸ｺﾞｼｯｸM-PRO" panose="020F0600000000000000" pitchFamily="50" charset="-128"/>
              </a:rPr>
              <a:t>　 </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a:p>
            <a:pPr marL="0" indent="0" defTabSz="1019007" eaLnBrk="1" fontAlgn="auto" hangingPunct="1">
              <a:spcBef>
                <a:spcPts val="0"/>
              </a:spcBef>
              <a:spcAft>
                <a:spcPts val="0"/>
              </a:spcAft>
              <a:buNone/>
              <a:defRPr/>
            </a:pPr>
            <a:r>
              <a:rPr lang="ja-JP" altLang="en-US" sz="2000" b="1" dirty="0">
                <a:solidFill>
                  <a:schemeClr val="accent3">
                    <a:lumMod val="50000"/>
                  </a:schemeClr>
                </a:solidFill>
                <a:latin typeface="HG丸ｺﾞｼｯｸM-PRO" panose="020F0600000000000000" pitchFamily="50" charset="-128"/>
                <a:ea typeface="HG丸ｺﾞｼｯｸM-PRO" panose="020F0600000000000000" pitchFamily="50" charset="-128"/>
                <a:cs typeface="+mn-cs"/>
              </a:rPr>
              <a:t>「いろいろ相談会：ともに語り、地域看護に生かす」　</a:t>
            </a:r>
          </a:p>
          <a:p>
            <a:pPr marL="0" indent="0" defTabSz="1019007" eaLnBrk="1" fontAlgn="auto" hangingPunct="1">
              <a:lnSpc>
                <a:spcPts val="1800"/>
              </a:lnSpc>
              <a:spcBef>
                <a:spcPts val="0"/>
              </a:spcBef>
              <a:spcAft>
                <a:spcPts val="0"/>
              </a:spcAft>
              <a:buNone/>
              <a:defRPr/>
            </a:pPr>
            <a:r>
              <a:rPr lang="ja-JP" altLang="en-US" sz="1200" b="1" dirty="0">
                <a:solidFill>
                  <a:schemeClr val="accent3">
                    <a:lumMod val="50000"/>
                  </a:schemeClr>
                </a:solidFill>
                <a:latin typeface="HG丸ｺﾞｼｯｸM-PRO" panose="020F0600000000000000" pitchFamily="50" charset="-128"/>
                <a:ea typeface="HG丸ｺﾞｼｯｸM-PRO" panose="020F0600000000000000" pitchFamily="50" charset="-128"/>
                <a:cs typeface="+mn-cs"/>
              </a:rPr>
              <a:t>　本学に在籍する</a:t>
            </a:r>
            <a:r>
              <a:rPr lang="en-US" altLang="ja-JP" sz="1200" b="1" dirty="0">
                <a:solidFill>
                  <a:schemeClr val="accent3">
                    <a:lumMod val="50000"/>
                  </a:schemeClr>
                </a:solidFill>
                <a:latin typeface="HG丸ｺﾞｼｯｸM-PRO" panose="020F0600000000000000" pitchFamily="50" charset="-128"/>
                <a:ea typeface="HG丸ｺﾞｼｯｸM-PRO" panose="020F0600000000000000" pitchFamily="50" charset="-128"/>
                <a:cs typeface="+mn-cs"/>
              </a:rPr>
              <a:t>8</a:t>
            </a:r>
            <a:r>
              <a:rPr lang="ja-JP" altLang="en-US" sz="1200" b="1" dirty="0" err="1">
                <a:solidFill>
                  <a:schemeClr val="accent3">
                    <a:lumMod val="50000"/>
                  </a:schemeClr>
                </a:solidFill>
                <a:latin typeface="HG丸ｺﾞｼｯｸM-PRO" panose="020F0600000000000000" pitchFamily="50" charset="-128"/>
                <a:ea typeface="HG丸ｺﾞｼｯｸM-PRO" panose="020F0600000000000000" pitchFamily="50" charset="-128"/>
                <a:cs typeface="+mn-cs"/>
              </a:rPr>
              <a:t>つの</a:t>
            </a:r>
            <a:r>
              <a:rPr lang="ja-JP" altLang="en-US" sz="1200" b="1" dirty="0">
                <a:solidFill>
                  <a:schemeClr val="accent3">
                    <a:lumMod val="50000"/>
                  </a:schemeClr>
                </a:solidFill>
                <a:latin typeface="HG丸ｺﾞｼｯｸM-PRO" panose="020F0600000000000000" pitchFamily="50" charset="-128"/>
                <a:ea typeface="HG丸ｺﾞｼｯｸM-PRO" panose="020F0600000000000000" pitchFamily="50" charset="-128"/>
                <a:cs typeface="+mn-cs"/>
              </a:rPr>
              <a:t>分野の</a:t>
            </a:r>
            <a:r>
              <a:rPr lang="en-US" altLang="ja-JP" sz="1200" b="1" dirty="0">
                <a:solidFill>
                  <a:schemeClr val="accent3">
                    <a:lumMod val="50000"/>
                  </a:schemeClr>
                </a:solidFill>
                <a:latin typeface="HG丸ｺﾞｼｯｸM-PRO" panose="020F0600000000000000" pitchFamily="50" charset="-128"/>
                <a:ea typeface="HG丸ｺﾞｼｯｸM-PRO" panose="020F0600000000000000" pitchFamily="50" charset="-128"/>
                <a:cs typeface="+mn-cs"/>
              </a:rPr>
              <a:t>CNS</a:t>
            </a:r>
            <a:r>
              <a:rPr lang="ja-JP" altLang="en-US" sz="1200" b="1" dirty="0">
                <a:solidFill>
                  <a:schemeClr val="accent3">
                    <a:lumMod val="50000"/>
                  </a:schemeClr>
                </a:solidFill>
                <a:latin typeface="HG丸ｺﾞｼｯｸM-PRO" panose="020F0600000000000000" pitchFamily="50" charset="-128"/>
                <a:ea typeface="HG丸ｺﾞｼｯｸM-PRO" panose="020F0600000000000000" pitchFamily="50" charset="-128"/>
                <a:cs typeface="+mn-cs"/>
              </a:rPr>
              <a:t>とグループディスカッションを行います。</a:t>
            </a:r>
            <a:endParaRPr lang="en-US" altLang="ja-JP" sz="1200" b="1" dirty="0">
              <a:solidFill>
                <a:schemeClr val="accent3">
                  <a:lumMod val="50000"/>
                </a:schemeClr>
              </a:solidFill>
              <a:latin typeface="HG丸ｺﾞｼｯｸM-PRO" panose="020F0600000000000000" pitchFamily="50" charset="-128"/>
              <a:ea typeface="HG丸ｺﾞｼｯｸM-PRO" panose="020F0600000000000000" pitchFamily="50" charset="-128"/>
              <a:cs typeface="+mn-cs"/>
            </a:endParaRPr>
          </a:p>
          <a:p>
            <a:pPr marL="180975" indent="-180975" defTabSz="1019007" eaLnBrk="1" fontAlgn="auto" hangingPunct="1">
              <a:lnSpc>
                <a:spcPts val="1800"/>
              </a:lnSpc>
              <a:spcBef>
                <a:spcPts val="0"/>
              </a:spcBef>
              <a:spcAft>
                <a:spcPts val="0"/>
              </a:spcAft>
              <a:buNone/>
              <a:defRPr/>
            </a:pPr>
            <a:r>
              <a:rPr lang="ja-JP" altLang="en-US" sz="1200" b="1" dirty="0">
                <a:solidFill>
                  <a:schemeClr val="accent3">
                    <a:lumMod val="50000"/>
                  </a:schemeClr>
                </a:solidFill>
                <a:latin typeface="HG丸ｺﾞｼｯｸM-PRO" panose="020F0600000000000000" pitchFamily="50" charset="-128"/>
                <a:ea typeface="HG丸ｺﾞｼｯｸM-PRO" panose="020F0600000000000000" pitchFamily="50" charset="-128"/>
                <a:cs typeface="+mn-cs"/>
              </a:rPr>
              <a:t>　相談したいこと、困ったことなどなんでも結構です。</a:t>
            </a:r>
            <a:r>
              <a:rPr lang="ja-JP" altLang="en-US" sz="1200" b="1" dirty="0" smtClean="0">
                <a:solidFill>
                  <a:schemeClr val="accent3">
                    <a:lumMod val="50000"/>
                  </a:schemeClr>
                </a:solidFill>
                <a:latin typeface="HG丸ｺﾞｼｯｸM-PRO" panose="020F0600000000000000" pitchFamily="50" charset="-128"/>
                <a:ea typeface="HG丸ｺﾞｼｯｸM-PRO" panose="020F0600000000000000" pitchFamily="50" charset="-128"/>
                <a:cs typeface="+mn-cs"/>
              </a:rPr>
              <a:t>各看護</a:t>
            </a:r>
            <a:r>
              <a:rPr lang="ja-JP" altLang="en-US" sz="1200" b="1" dirty="0">
                <a:solidFill>
                  <a:schemeClr val="accent3">
                    <a:lumMod val="50000"/>
                  </a:schemeClr>
                </a:solidFill>
                <a:latin typeface="HG丸ｺﾞｼｯｸM-PRO" panose="020F0600000000000000" pitchFamily="50" charset="-128"/>
                <a:ea typeface="HG丸ｺﾞｼｯｸM-PRO" panose="020F0600000000000000" pitchFamily="50" charset="-128"/>
                <a:cs typeface="+mn-cs"/>
              </a:rPr>
              <a:t>分野</a:t>
            </a:r>
            <a:r>
              <a:rPr lang="ja-JP" altLang="en-US" sz="1200" b="1" dirty="0" smtClean="0">
                <a:solidFill>
                  <a:schemeClr val="accent3">
                    <a:lumMod val="50000"/>
                  </a:schemeClr>
                </a:solidFill>
                <a:latin typeface="HG丸ｺﾞｼｯｸM-PRO" panose="020F0600000000000000" pitchFamily="50" charset="-128"/>
                <a:ea typeface="HG丸ｺﾞｼｯｸM-PRO" panose="020F0600000000000000" pitchFamily="50" charset="-128"/>
                <a:cs typeface="+mn-cs"/>
              </a:rPr>
              <a:t>の</a:t>
            </a:r>
            <a:r>
              <a:rPr lang="en-US" altLang="ja-JP" sz="1200" b="1" dirty="0">
                <a:solidFill>
                  <a:schemeClr val="accent3">
                    <a:lumMod val="50000"/>
                  </a:schemeClr>
                </a:solidFill>
                <a:latin typeface="HG丸ｺﾞｼｯｸM-PRO" panose="020F0600000000000000" pitchFamily="50" charset="-128"/>
                <a:ea typeface="HG丸ｺﾞｼｯｸM-PRO" panose="020F0600000000000000" pitchFamily="50" charset="-128"/>
                <a:cs typeface="+mn-cs"/>
              </a:rPr>
              <a:t>CNS</a:t>
            </a:r>
            <a:r>
              <a:rPr lang="ja-JP" altLang="en-US" sz="1200" b="1" dirty="0">
                <a:solidFill>
                  <a:schemeClr val="accent3">
                    <a:lumMod val="50000"/>
                  </a:schemeClr>
                </a:solidFill>
                <a:latin typeface="HG丸ｺﾞｼｯｸM-PRO" panose="020F0600000000000000" pitchFamily="50" charset="-128"/>
                <a:ea typeface="HG丸ｺﾞｼｯｸM-PRO" panose="020F0600000000000000" pitchFamily="50" charset="-128"/>
                <a:cs typeface="+mn-cs"/>
              </a:rPr>
              <a:t>と看護を語り合い</a:t>
            </a:r>
          </a:p>
          <a:p>
            <a:pPr marL="180975" indent="-180975" defTabSz="1019007" eaLnBrk="1" fontAlgn="auto" hangingPunct="1">
              <a:lnSpc>
                <a:spcPts val="1800"/>
              </a:lnSpc>
              <a:spcBef>
                <a:spcPts val="0"/>
              </a:spcBef>
              <a:spcAft>
                <a:spcPts val="0"/>
              </a:spcAft>
              <a:buNone/>
              <a:defRPr/>
            </a:pPr>
            <a:r>
              <a:rPr lang="ja-JP" altLang="en-US" sz="1200" b="1" dirty="0">
                <a:solidFill>
                  <a:schemeClr val="accent3">
                    <a:lumMod val="50000"/>
                  </a:schemeClr>
                </a:solidFill>
                <a:latin typeface="HG丸ｺﾞｼｯｸM-PRO" panose="020F0600000000000000" pitchFamily="50" charset="-128"/>
                <a:ea typeface="HG丸ｺﾞｼｯｸM-PRO" panose="020F0600000000000000" pitchFamily="50" charset="-128"/>
                <a:cs typeface="+mn-cs"/>
              </a:rPr>
              <a:t>　これからのよりよき地域看護に生かす方法を共有したいと思います。</a:t>
            </a:r>
            <a:endParaRPr lang="en-US" altLang="ja-JP" sz="1200" b="1" dirty="0">
              <a:solidFill>
                <a:schemeClr val="accent3">
                  <a:lumMod val="50000"/>
                </a:schemeClr>
              </a:solidFill>
              <a:latin typeface="HG丸ｺﾞｼｯｸM-PRO" panose="020F0600000000000000" pitchFamily="50" charset="-128"/>
              <a:ea typeface="HG丸ｺﾞｼｯｸM-PRO" panose="020F0600000000000000" pitchFamily="50" charset="-128"/>
              <a:cs typeface="+mn-cs"/>
            </a:endParaRPr>
          </a:p>
          <a:p>
            <a:pPr marL="0" indent="0" defTabSz="1019007" eaLnBrk="1" fontAlgn="auto" hangingPunct="1">
              <a:lnSpc>
                <a:spcPts val="2000"/>
              </a:lnSpc>
              <a:spcBef>
                <a:spcPts val="0"/>
              </a:spcBef>
              <a:spcAft>
                <a:spcPts val="0"/>
              </a:spcAft>
              <a:buNone/>
              <a:defRPr/>
            </a:pPr>
            <a:r>
              <a:rPr lang="ja-JP" altLang="en-US" sz="1200" b="1" dirty="0">
                <a:solidFill>
                  <a:schemeClr val="accent3">
                    <a:lumMod val="50000"/>
                  </a:schemeClr>
                </a:solidFill>
                <a:latin typeface="HG丸ｺﾞｼｯｸM-PRO" panose="020F0600000000000000" pitchFamily="50" charset="-128"/>
                <a:ea typeface="HG丸ｺﾞｼｯｸM-PRO" panose="020F0600000000000000" pitchFamily="50" charset="-128"/>
                <a:cs typeface="+mn-cs"/>
              </a:rPr>
              <a:t>　</a:t>
            </a:r>
            <a:r>
              <a:rPr lang="ja-JP" altLang="en-US" sz="1200" b="1" dirty="0">
                <a:latin typeface="HG丸ｺﾞｼｯｸM-PRO" panose="020F0600000000000000" pitchFamily="50" charset="-128"/>
                <a:ea typeface="HG丸ｺﾞｼｯｸM-PRO" panose="020F0600000000000000" pitchFamily="50" charset="-128"/>
                <a:cs typeface="+mn-cs"/>
              </a:rPr>
              <a:t>ファシリテーター（</a:t>
            </a:r>
            <a:r>
              <a:rPr lang="en-US" altLang="ja-JP" sz="1200" b="1" dirty="0">
                <a:latin typeface="HG丸ｺﾞｼｯｸM-PRO" panose="020F0600000000000000" pitchFamily="50" charset="-128"/>
                <a:ea typeface="HG丸ｺﾞｼｯｸM-PRO" panose="020F0600000000000000" pitchFamily="50" charset="-128"/>
                <a:cs typeface="+mn-cs"/>
              </a:rPr>
              <a:t>CNS</a:t>
            </a:r>
            <a:r>
              <a:rPr lang="ja-JP" altLang="en-US" sz="1200" b="1" dirty="0">
                <a:latin typeface="HG丸ｺﾞｼｯｸM-PRO" panose="020F0600000000000000" pitchFamily="50" charset="-128"/>
                <a:ea typeface="HG丸ｺﾞｼｯｸM-PRO" panose="020F0600000000000000" pitchFamily="50" charset="-128"/>
                <a:cs typeface="+mn-cs"/>
              </a:rPr>
              <a:t>）</a:t>
            </a:r>
            <a:endParaRPr lang="en-US" altLang="ja-JP" sz="1200" b="1" dirty="0">
              <a:latin typeface="HG丸ｺﾞｼｯｸM-PRO" panose="020F0600000000000000" pitchFamily="50" charset="-128"/>
              <a:ea typeface="HG丸ｺﾞｼｯｸM-PRO" panose="020F0600000000000000" pitchFamily="50" charset="-128"/>
              <a:cs typeface="+mn-cs"/>
            </a:endParaRPr>
          </a:p>
          <a:p>
            <a:pPr marL="0" indent="0" defTabSz="1019007" eaLnBrk="1" fontAlgn="auto" hangingPunct="1">
              <a:lnSpc>
                <a:spcPts val="2000"/>
              </a:lnSpc>
              <a:spcBef>
                <a:spcPts val="0"/>
              </a:spcBef>
              <a:spcAft>
                <a:spcPts val="0"/>
              </a:spcAft>
              <a:buNone/>
              <a:defRPr/>
            </a:pPr>
            <a:r>
              <a:rPr lang="ja-JP" altLang="en-US" sz="1200" b="1" dirty="0">
                <a:solidFill>
                  <a:schemeClr val="accent3">
                    <a:lumMod val="50000"/>
                  </a:schemeClr>
                </a:solidFill>
                <a:latin typeface="HG丸ｺﾞｼｯｸM-PRO" panose="020F0600000000000000" pitchFamily="50" charset="-128"/>
                <a:ea typeface="HG丸ｺﾞｼｯｸM-PRO" panose="020F0600000000000000" pitchFamily="50" charset="-128"/>
                <a:cs typeface="+mn-cs"/>
              </a:rPr>
              <a:t>　</a:t>
            </a:r>
            <a:r>
              <a:rPr lang="ja-JP" altLang="en-US" sz="1200" b="1" dirty="0">
                <a:latin typeface="HG丸ｺﾞｼｯｸM-PRO" panose="020F0600000000000000" pitchFamily="50" charset="-128"/>
                <a:ea typeface="HG丸ｺﾞｼｯｸM-PRO" panose="020F0600000000000000" pitchFamily="50" charset="-128"/>
                <a:cs typeface="+mn-cs"/>
              </a:rPr>
              <a:t>在宅看護：三輪恭子教授、小泉亜紀子助教</a:t>
            </a:r>
            <a:endParaRPr lang="en-US" altLang="ja-JP" sz="1200" b="1" dirty="0">
              <a:latin typeface="HG丸ｺﾞｼｯｸM-PRO" panose="020F0600000000000000" pitchFamily="50" charset="-128"/>
              <a:ea typeface="HG丸ｺﾞｼｯｸM-PRO" panose="020F0600000000000000" pitchFamily="50" charset="-128"/>
              <a:cs typeface="+mn-cs"/>
            </a:endParaRPr>
          </a:p>
          <a:p>
            <a:pPr marL="0" indent="0" defTabSz="1019007" eaLnBrk="1" fontAlgn="auto" hangingPunct="1">
              <a:lnSpc>
                <a:spcPts val="2000"/>
              </a:lnSpc>
              <a:spcBef>
                <a:spcPts val="0"/>
              </a:spcBef>
              <a:spcAft>
                <a:spcPts val="0"/>
              </a:spcAft>
              <a:buNone/>
              <a:defRPr/>
            </a:pPr>
            <a:r>
              <a:rPr lang="ja-JP" altLang="en-US" sz="1200" b="1" dirty="0">
                <a:latin typeface="HG丸ｺﾞｼｯｸM-PRO" panose="020F0600000000000000" pitchFamily="50" charset="-128"/>
                <a:ea typeface="HG丸ｺﾞｼｯｸM-PRO" panose="020F0600000000000000" pitchFamily="50" charset="-128"/>
                <a:cs typeface="+mn-cs"/>
              </a:rPr>
              <a:t>　</a:t>
            </a:r>
            <a:r>
              <a:rPr lang="zh-TW" altLang="en-US" sz="1200" b="1" dirty="0">
                <a:latin typeface="HG丸ｺﾞｼｯｸM-PRO" panose="020F0600000000000000" pitchFamily="50" charset="-128"/>
                <a:ea typeface="HG丸ｺﾞｼｯｸM-PRO" panose="020F0600000000000000" pitchFamily="50" charset="-128"/>
                <a:cs typeface="+mn-cs"/>
              </a:rPr>
              <a:t>急性・重症患者</a:t>
            </a:r>
            <a:r>
              <a:rPr lang="ja-JP" altLang="en-US" sz="1200" b="1" dirty="0">
                <a:latin typeface="HG丸ｺﾞｼｯｸM-PRO" panose="020F0600000000000000" pitchFamily="50" charset="-128"/>
                <a:ea typeface="HG丸ｺﾞｼｯｸM-PRO" panose="020F0600000000000000" pitchFamily="50" charset="-128"/>
                <a:cs typeface="+mn-cs"/>
              </a:rPr>
              <a:t>看護</a:t>
            </a:r>
            <a:r>
              <a:rPr lang="zh-TW" altLang="en-US" sz="1200" b="1" dirty="0">
                <a:latin typeface="HG丸ｺﾞｼｯｸM-PRO" panose="020F0600000000000000" pitchFamily="50" charset="-128"/>
                <a:ea typeface="HG丸ｺﾞｼｯｸM-PRO" panose="020F0600000000000000" pitchFamily="50" charset="-128"/>
                <a:cs typeface="+mn-cs"/>
              </a:rPr>
              <a:t>：北村愛子教授、大江理英准教授</a:t>
            </a:r>
            <a:endParaRPr lang="en-US" altLang="zh-TW" sz="1200" b="1" dirty="0">
              <a:latin typeface="HG丸ｺﾞｼｯｸM-PRO" panose="020F0600000000000000" pitchFamily="50" charset="-128"/>
              <a:ea typeface="HG丸ｺﾞｼｯｸM-PRO" panose="020F0600000000000000" pitchFamily="50" charset="-128"/>
              <a:cs typeface="+mn-cs"/>
            </a:endParaRPr>
          </a:p>
          <a:p>
            <a:pPr marL="0" indent="0" defTabSz="1019007" eaLnBrk="1" fontAlgn="auto" hangingPunct="1">
              <a:lnSpc>
                <a:spcPts val="2000"/>
              </a:lnSpc>
              <a:spcBef>
                <a:spcPts val="0"/>
              </a:spcBef>
              <a:spcAft>
                <a:spcPts val="0"/>
              </a:spcAft>
              <a:buNone/>
              <a:defRPr/>
            </a:pPr>
            <a:r>
              <a:rPr lang="ja-JP" altLang="en-US" sz="1200" b="1" dirty="0">
                <a:latin typeface="HG丸ｺﾞｼｯｸM-PRO" panose="020F0600000000000000" pitchFamily="50" charset="-128"/>
                <a:ea typeface="HG丸ｺﾞｼｯｸM-PRO" panose="020F0600000000000000" pitchFamily="50" charset="-128"/>
                <a:cs typeface="+mn-cs"/>
              </a:rPr>
              <a:t>　精神看護：冨川順子准教授　　小児看護：長田暁子准教授　感染症看護：喜田雅彦助教　　　　　　</a:t>
            </a:r>
            <a:endParaRPr lang="en-US" altLang="ja-JP" sz="1200" b="1" dirty="0">
              <a:latin typeface="HG丸ｺﾞｼｯｸM-PRO" panose="020F0600000000000000" pitchFamily="50" charset="-128"/>
              <a:ea typeface="HG丸ｺﾞｼｯｸM-PRO" panose="020F0600000000000000" pitchFamily="50" charset="-128"/>
              <a:cs typeface="+mn-cs"/>
            </a:endParaRPr>
          </a:p>
          <a:p>
            <a:pPr marL="0" indent="0" defTabSz="1019007" eaLnBrk="1" fontAlgn="auto" hangingPunct="1">
              <a:lnSpc>
                <a:spcPts val="2000"/>
              </a:lnSpc>
              <a:spcBef>
                <a:spcPts val="0"/>
              </a:spcBef>
              <a:spcAft>
                <a:spcPts val="0"/>
              </a:spcAft>
              <a:buNone/>
              <a:defRPr/>
            </a:pPr>
            <a:r>
              <a:rPr lang="ja-JP" altLang="en-US" sz="1200" b="1" dirty="0">
                <a:latin typeface="HG丸ｺﾞｼｯｸM-PRO" panose="020F0600000000000000" pitchFamily="50" charset="-128"/>
                <a:ea typeface="HG丸ｺﾞｼｯｸM-PRO" panose="020F0600000000000000" pitchFamily="50" charset="-128"/>
                <a:cs typeface="+mn-cs"/>
              </a:rPr>
              <a:t>　がん看護：德岡良恵講師　　　家族支援：井上敦子講師　　慢性疾患看護：中村雅美助教</a:t>
            </a:r>
          </a:p>
          <a:p>
            <a:pPr marL="0" indent="0" defTabSz="1019007" eaLnBrk="1" fontAlgn="auto" hangingPunct="1">
              <a:spcBef>
                <a:spcPts val="0"/>
              </a:spcBef>
              <a:spcAft>
                <a:spcPts val="0"/>
              </a:spcAft>
              <a:buNone/>
              <a:defRPr/>
            </a:pPr>
            <a:r>
              <a:rPr lang="ja-JP" altLang="en-US" sz="1200" b="1" dirty="0">
                <a:latin typeface="HG丸ｺﾞｼｯｸM-PRO" panose="020F0600000000000000" pitchFamily="50" charset="-128"/>
                <a:ea typeface="HG丸ｺﾞｼｯｸM-PRO" panose="020F0600000000000000" pitchFamily="50" charset="-128"/>
                <a:cs typeface="+mn-cs"/>
              </a:rPr>
              <a:t>　　　　</a:t>
            </a:r>
            <a:endParaRPr lang="en-US" altLang="ja-JP" sz="1200" dirty="0">
              <a:solidFill>
                <a:prstClr val="black"/>
              </a:solidFill>
              <a:latin typeface="HG丸ｺﾞｼｯｸM-PRO" panose="020F0600000000000000" pitchFamily="50" charset="-128"/>
              <a:ea typeface="HG丸ｺﾞｼｯｸM-PRO" panose="020F0600000000000000" pitchFamily="50" charset="-128"/>
              <a:cs typeface="+mn-cs"/>
            </a:endParaRPr>
          </a:p>
          <a:p>
            <a:pPr marL="0" indent="0" defTabSz="1019007" eaLnBrk="1" fontAlgn="auto">
              <a:spcBef>
                <a:spcPts val="0"/>
              </a:spcBef>
              <a:spcAft>
                <a:spcPts val="0"/>
              </a:spcAft>
              <a:buNone/>
              <a:defRPr/>
            </a:pPr>
            <a:r>
              <a:rPr lang="ja-JP" altLang="en-US" sz="1400" dirty="0">
                <a:solidFill>
                  <a:prstClr val="black"/>
                </a:solidFill>
                <a:latin typeface="HG丸ｺﾞｼｯｸM-PRO" panose="020F0600000000000000" pitchFamily="50" charset="-128"/>
                <a:ea typeface="HG丸ｺﾞｼｯｸM-PRO" panose="020F0600000000000000" pitchFamily="50" charset="-128"/>
                <a:cs typeface="+mn-cs"/>
              </a:rPr>
              <a:t>　</a:t>
            </a:r>
            <a:r>
              <a:rPr lang="ja-JP" altLang="en-US" sz="1000" dirty="0">
                <a:solidFill>
                  <a:prstClr val="black"/>
                </a:solidFill>
                <a:latin typeface="HG丸ｺﾞｼｯｸM-PRO" panose="020F0600000000000000" pitchFamily="50" charset="-128"/>
                <a:ea typeface="HG丸ｺﾞｼｯｸM-PRO" panose="020F0600000000000000" pitchFamily="50" charset="-128"/>
                <a:cs typeface="+mn-cs"/>
              </a:rPr>
              <a:t>　　　　　　　　　　　　　</a:t>
            </a:r>
            <a:endParaRPr lang="en-US" altLang="ja-JP" sz="1600" dirty="0">
              <a:solidFill>
                <a:prstClr val="black"/>
              </a:solidFill>
              <a:latin typeface="HG丸ｺﾞｼｯｸM-PRO" panose="020F0600000000000000" pitchFamily="50" charset="-128"/>
              <a:ea typeface="HG丸ｺﾞｼｯｸM-PRO" panose="020F0600000000000000" pitchFamily="50" charset="-128"/>
              <a:cs typeface="+mn-cs"/>
            </a:endParaRPr>
          </a:p>
          <a:p>
            <a:pPr marL="0" indent="0" defTabSz="1019007" eaLnBrk="1" fontAlgn="auto" hangingPunct="1">
              <a:spcBef>
                <a:spcPts val="0"/>
              </a:spcBef>
              <a:spcAft>
                <a:spcPts val="0"/>
              </a:spcAft>
              <a:buFont typeface="Arial" panose="020B0604020202020204" pitchFamily="34" charset="0"/>
              <a:buNone/>
              <a:defRPr/>
            </a:pPr>
            <a:endParaRPr lang="en-US" altLang="ja-JP" sz="1000" dirty="0">
              <a:solidFill>
                <a:prstClr val="black"/>
              </a:solidFill>
              <a:latin typeface="HG丸ｺﾞｼｯｸM-PRO" panose="020F0600000000000000" pitchFamily="50" charset="-128"/>
              <a:ea typeface="HG丸ｺﾞｼｯｸM-PRO" panose="020F0600000000000000" pitchFamily="50" charset="-128"/>
              <a:cs typeface="+mn-cs"/>
            </a:endParaRPr>
          </a:p>
          <a:p>
            <a:pPr marL="0" indent="0" defTabSz="1019007" eaLnBrk="1" fontAlgn="auto" hangingPunct="1">
              <a:lnSpc>
                <a:spcPts val="7300"/>
              </a:lnSpc>
              <a:spcBef>
                <a:spcPts val="0"/>
              </a:spcBef>
              <a:spcAft>
                <a:spcPts val="0"/>
              </a:spcAft>
              <a:buFont typeface="Arial" panose="020B0604020202020204" pitchFamily="34" charset="0"/>
              <a:buNone/>
              <a:defRPr/>
            </a:pPr>
            <a:endParaRPr lang="en-US" altLang="zh-CN" sz="1000" dirty="0">
              <a:latin typeface="HG丸ｺﾞｼｯｸM-PRO" panose="020F0600000000000000" pitchFamily="50" charset="-128"/>
              <a:ea typeface="HG丸ｺﾞｼｯｸM-PRO" panose="020F0600000000000000" pitchFamily="50" charset="-128"/>
            </a:endParaRPr>
          </a:p>
          <a:p>
            <a:pPr marL="0" indent="0" defTabSz="1019007" eaLnBrk="1" fontAlgn="auto" hangingPunct="1">
              <a:lnSpc>
                <a:spcPts val="7300"/>
              </a:lnSpc>
              <a:spcBef>
                <a:spcPts val="0"/>
              </a:spcBef>
              <a:spcAft>
                <a:spcPts val="0"/>
              </a:spcAft>
              <a:buFont typeface="Arial" panose="020B0604020202020204" pitchFamily="34" charset="0"/>
              <a:buNone/>
              <a:defRPr/>
            </a:pPr>
            <a:r>
              <a:rPr lang="ja-JP" altLang="en-US" sz="2000" b="1" dirty="0">
                <a:ln w="19050">
                  <a:solidFill>
                    <a:srgbClr val="44546A">
                      <a:tint val="1000"/>
                    </a:srgbClr>
                  </a:solidFill>
                  <a:prstDash val="solid"/>
                </a:ln>
                <a:solidFill>
                  <a:srgbClr val="595757"/>
                </a:solidFill>
                <a:effectLst>
                  <a:outerShdw blurRad="50000" dist="50800" dir="7500000" algn="tl">
                    <a:srgbClr val="000000">
                      <a:shade val="5000"/>
                      <a:alpha val="35000"/>
                    </a:srgbClr>
                  </a:outerShdw>
                </a:effectLst>
                <a:latin typeface="HG丸ｺﾞｼｯｸM-PRO" panose="020F0600000000000000" pitchFamily="50" charset="-128"/>
                <a:ea typeface="HG丸ｺﾞｼｯｸM-PRO" panose="020F0600000000000000" pitchFamily="50" charset="-128"/>
                <a:cs typeface="+mn-cs"/>
              </a:rPr>
              <a:t>₀</a:t>
            </a:r>
            <a:endParaRPr lang="en-US" altLang="ja-JP" sz="2000" b="1" dirty="0">
              <a:ln w="19050">
                <a:solidFill>
                  <a:srgbClr val="44546A">
                    <a:tint val="1000"/>
                  </a:srgbClr>
                </a:solidFill>
                <a:prstDash val="solid"/>
              </a:ln>
              <a:solidFill>
                <a:srgbClr val="595757"/>
              </a:solidFill>
              <a:effectLst>
                <a:outerShdw blurRad="50000" dist="50800" dir="7500000" algn="tl">
                  <a:srgbClr val="000000">
                    <a:shade val="5000"/>
                    <a:alpha val="35000"/>
                  </a:srgbClr>
                </a:outerShdw>
              </a:effectLst>
              <a:latin typeface="HG丸ｺﾞｼｯｸM-PRO" panose="020F0600000000000000" pitchFamily="50" charset="-128"/>
              <a:ea typeface="HG丸ｺﾞｼｯｸM-PRO" panose="020F0600000000000000" pitchFamily="50" charset="-128"/>
              <a:cs typeface="+mn-cs"/>
            </a:endParaRPr>
          </a:p>
        </p:txBody>
      </p:sp>
      <p:pic>
        <p:nvPicPr>
          <p:cNvPr id="3076" name="図 6" descr="葉っぱ.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7338" y="2554115"/>
            <a:ext cx="4222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図 8" descr="葉っぱ.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8925" y="2974802"/>
            <a:ext cx="39846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図 11" descr="葉っぱ.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8925" y="3398665"/>
            <a:ext cx="3984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タイトル 1"/>
          <p:cNvSpPr txBox="1">
            <a:spLocks/>
          </p:cNvSpPr>
          <p:nvPr/>
        </p:nvSpPr>
        <p:spPr bwMode="auto">
          <a:xfrm>
            <a:off x="-148392" y="1331855"/>
            <a:ext cx="7010399" cy="57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en-US" altLang="ja-JP" sz="3000" b="1" dirty="0"/>
              <a:t>CNS</a:t>
            </a:r>
            <a:r>
              <a:rPr lang="ja-JP" altLang="en-US" sz="3000" b="1" dirty="0"/>
              <a:t>を活用して看護実践力を上げよう</a:t>
            </a:r>
          </a:p>
        </p:txBody>
      </p:sp>
      <p:sp>
        <p:nvSpPr>
          <p:cNvPr id="3080" name="タイトル 1"/>
          <p:cNvSpPr txBox="1">
            <a:spLocks/>
          </p:cNvSpPr>
          <p:nvPr/>
        </p:nvSpPr>
        <p:spPr bwMode="auto">
          <a:xfrm>
            <a:off x="1511300" y="403687"/>
            <a:ext cx="241617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第７回看護フォーラム</a:t>
            </a:r>
          </a:p>
        </p:txBody>
      </p:sp>
      <p:sp>
        <p:nvSpPr>
          <p:cNvPr id="5" name="フローチャート: 端子 4"/>
          <p:cNvSpPr/>
          <p:nvPr/>
        </p:nvSpPr>
        <p:spPr>
          <a:xfrm>
            <a:off x="1665832" y="908947"/>
            <a:ext cx="3436429" cy="301625"/>
          </a:xfrm>
          <a:prstGeom prst="flowChartTerminator">
            <a:avLst/>
          </a:prstGeom>
          <a:gradFill>
            <a:gsLst>
              <a:gs pos="0">
                <a:schemeClr val="accent3">
                  <a:lumMod val="60000"/>
                  <a:lumOff val="40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ja-JP" altLang="en-US" b="1" i="1" dirty="0">
                <a:solidFill>
                  <a:schemeClr val="accent3">
                    <a:lumMod val="75000"/>
                  </a:schemeClr>
                </a:solidFill>
                <a:effectLst>
                  <a:outerShdw blurRad="38100" dist="38100" dir="2700000" algn="tl">
                    <a:srgbClr val="000000">
                      <a:alpha val="43137"/>
                    </a:srgbClr>
                  </a:outerShdw>
                </a:effectLst>
              </a:rPr>
              <a:t>つながろう！</a:t>
            </a:r>
            <a:r>
              <a:rPr lang="ja-JP" altLang="en-US" b="1" i="1" dirty="0">
                <a:solidFill>
                  <a:schemeClr val="accent6">
                    <a:lumMod val="75000"/>
                  </a:schemeClr>
                </a:solidFill>
                <a:effectLst>
                  <a:outerShdw blurRad="38100" dist="38100" dir="2700000" algn="tl">
                    <a:srgbClr val="000000">
                      <a:alpha val="43137"/>
                    </a:srgbClr>
                  </a:outerShdw>
                </a:effectLst>
              </a:rPr>
              <a:t>看護の知カラ</a:t>
            </a:r>
          </a:p>
        </p:txBody>
      </p:sp>
      <p:sp>
        <p:nvSpPr>
          <p:cNvPr id="3082" name="テキスト ボックス 5"/>
          <p:cNvSpPr txBox="1">
            <a:spLocks noChangeArrowheads="1"/>
          </p:cNvSpPr>
          <p:nvPr/>
        </p:nvSpPr>
        <p:spPr bwMode="auto">
          <a:xfrm>
            <a:off x="709613" y="2609677"/>
            <a:ext cx="646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dirty="0">
                <a:latin typeface="HG丸ｺﾞｼｯｸM-PRO" panose="020F0600000000000000" pitchFamily="50" charset="-128"/>
                <a:ea typeface="HG丸ｺﾞｼｯｸM-PRO" panose="020F0600000000000000" pitchFamily="50" charset="-128"/>
              </a:rPr>
              <a:t>日時</a:t>
            </a:r>
            <a:endParaRPr lang="ja-JP" altLang="en-US" sz="1800" b="1" dirty="0">
              <a:ea typeface="HG丸ｺﾞｼｯｸM-PRO" panose="020F0600000000000000" pitchFamily="50" charset="-128"/>
            </a:endParaRPr>
          </a:p>
        </p:txBody>
      </p:sp>
      <p:sp>
        <p:nvSpPr>
          <p:cNvPr id="3083" name="テキスト ボックス 6"/>
          <p:cNvSpPr txBox="1">
            <a:spLocks noChangeArrowheads="1"/>
          </p:cNvSpPr>
          <p:nvPr/>
        </p:nvSpPr>
        <p:spPr bwMode="auto">
          <a:xfrm>
            <a:off x="488156" y="1908672"/>
            <a:ext cx="60563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None/>
            </a:pPr>
            <a:r>
              <a:rPr lang="ja-JP" altLang="ja-JP" sz="1200" dirty="0"/>
              <a:t>今回は、</a:t>
            </a:r>
            <a:r>
              <a:rPr lang="ja-JP" altLang="en-US" sz="1200" dirty="0"/>
              <a:t>地域の看護職と専門看護師（ＣＮＳ）が</a:t>
            </a:r>
            <a:r>
              <a:rPr lang="ja-JP" altLang="ja-JP" sz="1200" dirty="0"/>
              <a:t>顔の見える関係の中でネットワークを構築し、</a:t>
            </a:r>
            <a:r>
              <a:rPr lang="ja-JP" altLang="en-US" sz="1200" dirty="0"/>
              <a:t>ＣＮＳによく相談がある</a:t>
            </a:r>
            <a:r>
              <a:rPr lang="ja-JP" altLang="ja-JP" sz="1200" dirty="0"/>
              <a:t>コンサルテーション事例を</a:t>
            </a:r>
            <a:r>
              <a:rPr lang="ja-JP" altLang="en-US" sz="1200" dirty="0"/>
              <a:t>参考に</a:t>
            </a:r>
            <a:r>
              <a:rPr lang="ja-JP" altLang="ja-JP" sz="1200" dirty="0"/>
              <a:t>、</a:t>
            </a:r>
            <a:r>
              <a:rPr lang="ja-JP" altLang="en-US" sz="1200" dirty="0"/>
              <a:t>ともに看護を語り合うことで、これからの地域・在宅看護に生かして</a:t>
            </a:r>
            <a:r>
              <a:rPr lang="ja-JP" altLang="ja-JP" sz="1200" dirty="0"/>
              <a:t>いただ</a:t>
            </a:r>
            <a:r>
              <a:rPr lang="ja-JP" altLang="en-US" sz="1200" dirty="0"/>
              <a:t>きたい</a:t>
            </a:r>
            <a:r>
              <a:rPr lang="ja-JP" altLang="ja-JP" sz="1200" dirty="0"/>
              <a:t>と思って</a:t>
            </a:r>
            <a:r>
              <a:rPr lang="ja-JP" altLang="en-US" sz="1200" dirty="0"/>
              <a:t>い</a:t>
            </a:r>
            <a:r>
              <a:rPr lang="ja-JP" altLang="ja-JP" sz="1200" dirty="0"/>
              <a:t>ます。</a:t>
            </a:r>
            <a:endParaRPr lang="ja-JP" altLang="en-US" sz="1200" dirty="0">
              <a:solidFill>
                <a:srgbClr val="FF0000"/>
              </a:solidFill>
            </a:endParaRPr>
          </a:p>
        </p:txBody>
      </p:sp>
      <p:sp>
        <p:nvSpPr>
          <p:cNvPr id="3084" name="テキスト ボックス 8"/>
          <p:cNvSpPr txBox="1">
            <a:spLocks noChangeArrowheads="1"/>
          </p:cNvSpPr>
          <p:nvPr/>
        </p:nvSpPr>
        <p:spPr bwMode="auto">
          <a:xfrm>
            <a:off x="1487488" y="2514427"/>
            <a:ext cx="46538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b="1" dirty="0">
                <a:latin typeface="HG丸ｺﾞｼｯｸM-PRO" panose="020F0600000000000000" pitchFamily="50" charset="-128"/>
                <a:ea typeface="HG丸ｺﾞｼｯｸM-PRO" panose="020F0600000000000000" pitchFamily="50" charset="-128"/>
              </a:rPr>
              <a:t>2020</a:t>
            </a:r>
            <a:r>
              <a:rPr lang="ja-JP" altLang="en-US" sz="1400" b="1" dirty="0">
                <a:latin typeface="HG丸ｺﾞｼｯｸM-PRO" panose="020F0600000000000000" pitchFamily="50" charset="-128"/>
                <a:ea typeface="HG丸ｺﾞｼｯｸM-PRO" panose="020F0600000000000000" pitchFamily="50" charset="-128"/>
              </a:rPr>
              <a:t>年</a:t>
            </a:r>
            <a:r>
              <a:rPr lang="ja-JP" altLang="en-US" sz="1200" b="1" dirty="0">
                <a:latin typeface="HG丸ｺﾞｼｯｸM-PRO" panose="020F0600000000000000" pitchFamily="50" charset="-128"/>
                <a:ea typeface="HG丸ｺﾞｼｯｸM-PRO" panose="020F0600000000000000" pitchFamily="50" charset="-128"/>
              </a:rPr>
              <a:t>　</a:t>
            </a:r>
            <a:r>
              <a:rPr lang="en-US" altLang="ja-JP" sz="2400" b="1" dirty="0">
                <a:latin typeface="HG丸ｺﾞｼｯｸM-PRO" panose="020F0600000000000000" pitchFamily="50" charset="-128"/>
                <a:ea typeface="HG丸ｺﾞｼｯｸM-PRO" panose="020F0600000000000000" pitchFamily="50" charset="-128"/>
              </a:rPr>
              <a:t>2</a:t>
            </a:r>
            <a:r>
              <a:rPr lang="ja-JP" altLang="en-US" sz="2400" b="1" dirty="0">
                <a:latin typeface="HG丸ｺﾞｼｯｸM-PRO" panose="020F0600000000000000" pitchFamily="50" charset="-128"/>
                <a:ea typeface="HG丸ｺﾞｼｯｸM-PRO" panose="020F0600000000000000" pitchFamily="50" charset="-128"/>
              </a:rPr>
              <a:t>月</a:t>
            </a:r>
            <a:r>
              <a:rPr lang="en-US" altLang="ja-JP" sz="2400" b="1" dirty="0">
                <a:latin typeface="HG丸ｺﾞｼｯｸM-PRO" panose="020F0600000000000000" pitchFamily="50" charset="-128"/>
                <a:ea typeface="HG丸ｺﾞｼｯｸM-PRO" panose="020F0600000000000000" pitchFamily="50" charset="-128"/>
              </a:rPr>
              <a:t>1</a:t>
            </a:r>
            <a:r>
              <a:rPr lang="ja-JP" altLang="en-US" sz="2400" b="1" dirty="0">
                <a:latin typeface="HG丸ｺﾞｼｯｸM-PRO" panose="020F0600000000000000" pitchFamily="50" charset="-128"/>
                <a:ea typeface="HG丸ｺﾞｼｯｸM-PRO" panose="020F0600000000000000" pitchFamily="50" charset="-128"/>
              </a:rPr>
              <a:t>日</a:t>
            </a:r>
            <a:r>
              <a:rPr lang="zh-CN" altLang="en-US" sz="1800" b="1" dirty="0">
                <a:latin typeface="HG丸ｺﾞｼｯｸM-PRO" panose="020F0600000000000000" pitchFamily="50" charset="-128"/>
                <a:ea typeface="HG丸ｺﾞｼｯｸM-PRO" panose="020F0600000000000000" pitchFamily="50" charset="-128"/>
              </a:rPr>
              <a:t>（</a:t>
            </a:r>
            <a:r>
              <a:rPr lang="ja-JP" altLang="en-US" sz="1800" b="1" dirty="0">
                <a:latin typeface="HG丸ｺﾞｼｯｸM-PRO" panose="020F0600000000000000" pitchFamily="50" charset="-128"/>
                <a:ea typeface="HG丸ｺﾞｼｯｸM-PRO" panose="020F0600000000000000" pitchFamily="50" charset="-128"/>
              </a:rPr>
              <a:t>土</a:t>
            </a:r>
            <a:r>
              <a:rPr lang="zh-CN" altLang="en-US" sz="1800" b="1" dirty="0">
                <a:latin typeface="HG丸ｺﾞｼｯｸM-PRO" panose="020F0600000000000000" pitchFamily="50" charset="-128"/>
                <a:ea typeface="HG丸ｺﾞｼｯｸM-PRO" panose="020F0600000000000000" pitchFamily="50" charset="-128"/>
              </a:rPr>
              <a:t>）</a:t>
            </a:r>
            <a:r>
              <a:rPr lang="en-US" altLang="ja-JP" sz="1800" b="1" dirty="0">
                <a:latin typeface="HG丸ｺﾞｼｯｸM-PRO" panose="020F0600000000000000" pitchFamily="50" charset="-128"/>
                <a:ea typeface="HG丸ｺﾞｼｯｸM-PRO" panose="020F0600000000000000" pitchFamily="50" charset="-128"/>
              </a:rPr>
              <a:t>13:00</a:t>
            </a:r>
            <a:r>
              <a:rPr lang="ja-JP" altLang="en-US" sz="1800" b="1" dirty="0">
                <a:latin typeface="HG丸ｺﾞｼｯｸM-PRO" panose="020F0600000000000000" pitchFamily="50" charset="-128"/>
                <a:ea typeface="HG丸ｺﾞｼｯｸM-PRO" panose="020F0600000000000000" pitchFamily="50" charset="-128"/>
              </a:rPr>
              <a:t>～</a:t>
            </a:r>
            <a:r>
              <a:rPr lang="en-US" altLang="ja-JP" sz="1800" b="1" dirty="0">
                <a:latin typeface="HG丸ｺﾞｼｯｸM-PRO" panose="020F0600000000000000" pitchFamily="50" charset="-128"/>
                <a:ea typeface="HG丸ｺﾞｼｯｸM-PRO" panose="020F0600000000000000" pitchFamily="50" charset="-128"/>
              </a:rPr>
              <a:t>16:00</a:t>
            </a:r>
            <a:endParaRPr lang="ja-JP" altLang="en-US" sz="1800" b="1" dirty="0">
              <a:ea typeface="HG丸ｺﾞｼｯｸM-PRO" panose="020F0600000000000000" pitchFamily="50" charset="-128"/>
            </a:endParaRPr>
          </a:p>
        </p:txBody>
      </p:sp>
      <p:sp>
        <p:nvSpPr>
          <p:cNvPr id="3085" name="テキスト ボックス 9"/>
          <p:cNvSpPr txBox="1">
            <a:spLocks noChangeArrowheads="1"/>
          </p:cNvSpPr>
          <p:nvPr/>
        </p:nvSpPr>
        <p:spPr bwMode="auto">
          <a:xfrm>
            <a:off x="709613" y="3001790"/>
            <a:ext cx="64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dirty="0">
                <a:latin typeface="HG丸ｺﾞｼｯｸM-PRO" panose="020F0600000000000000" pitchFamily="50" charset="-128"/>
                <a:ea typeface="HG丸ｺﾞｼｯｸM-PRO" panose="020F0600000000000000" pitchFamily="50" charset="-128"/>
              </a:rPr>
              <a:t>会場</a:t>
            </a:r>
            <a:endParaRPr lang="ja-JP" altLang="en-US" sz="1800" b="1" dirty="0">
              <a:ea typeface="HG丸ｺﾞｼｯｸM-PRO" panose="020F0600000000000000" pitchFamily="50" charset="-128"/>
            </a:endParaRPr>
          </a:p>
        </p:txBody>
      </p:sp>
      <p:sp>
        <p:nvSpPr>
          <p:cNvPr id="3086" name="テキスト ボックス 10"/>
          <p:cNvSpPr txBox="1">
            <a:spLocks noChangeArrowheads="1"/>
          </p:cNvSpPr>
          <p:nvPr/>
        </p:nvSpPr>
        <p:spPr bwMode="auto">
          <a:xfrm>
            <a:off x="1365250" y="2920827"/>
            <a:ext cx="406241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175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0175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017588">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3000"/>
              </a:lnSpc>
              <a:spcBef>
                <a:spcPct val="0"/>
              </a:spcBef>
              <a:buFont typeface="Arial" panose="020B0604020202020204" pitchFamily="34" charset="0"/>
              <a:buNone/>
            </a:pPr>
            <a:r>
              <a:rPr lang="ja-JP" altLang="en-US" sz="1600" b="1" dirty="0">
                <a:latin typeface="HG丸ｺﾞｼｯｸM-PRO" panose="020F0600000000000000" pitchFamily="50" charset="-128"/>
                <a:ea typeface="HG丸ｺﾞｼｯｸM-PRO" panose="020F0600000000000000" pitchFamily="50" charset="-128"/>
              </a:rPr>
              <a:t>大阪府立大学 </a:t>
            </a:r>
            <a:r>
              <a:rPr lang="en-US" altLang="ja-JP" sz="1800" b="1" dirty="0">
                <a:latin typeface="HG丸ｺﾞｼｯｸM-PRO" panose="020F0600000000000000" pitchFamily="50" charset="-128"/>
                <a:ea typeface="HG丸ｺﾞｼｯｸM-PRO" panose="020F0600000000000000" pitchFamily="50" charset="-128"/>
              </a:rPr>
              <a:t>I - site </a:t>
            </a:r>
            <a:r>
              <a:rPr lang="ja-JP" altLang="en-US" sz="1800" b="1" dirty="0">
                <a:latin typeface="HG丸ｺﾞｼｯｸM-PRO" panose="020F0600000000000000" pitchFamily="50" charset="-128"/>
                <a:ea typeface="HG丸ｺﾞｼｯｸM-PRO" panose="020F0600000000000000" pitchFamily="50" charset="-128"/>
              </a:rPr>
              <a:t>なんば</a:t>
            </a:r>
            <a:r>
              <a:rPr lang="en-US" altLang="ja-JP" sz="1800" b="1" dirty="0">
                <a:latin typeface="HG丸ｺﾞｼｯｸM-PRO" panose="020F0600000000000000" pitchFamily="50" charset="-128"/>
                <a:ea typeface="HG丸ｺﾞｼｯｸM-PRO" panose="020F0600000000000000" pitchFamily="50" charset="-128"/>
              </a:rPr>
              <a:t>2</a:t>
            </a:r>
            <a:r>
              <a:rPr lang="ja-JP" altLang="en-US" sz="1800" b="1" dirty="0">
                <a:latin typeface="HG丸ｺﾞｼｯｸM-PRO" panose="020F0600000000000000" pitchFamily="50" charset="-128"/>
                <a:ea typeface="HG丸ｺﾞｼｯｸM-PRO" panose="020F0600000000000000" pitchFamily="50" charset="-128"/>
              </a:rPr>
              <a:t>階</a:t>
            </a:r>
            <a:r>
              <a:rPr lang="ja-JP" altLang="en-US" sz="900" dirty="0">
                <a:latin typeface="HG丸ｺﾞｼｯｸM-PRO" panose="020F0600000000000000" pitchFamily="50" charset="-128"/>
                <a:ea typeface="HG丸ｺﾞｼｯｸM-PRO" panose="020F0600000000000000" pitchFamily="50" charset="-128"/>
              </a:rPr>
              <a:t>（地図裏面）</a:t>
            </a:r>
            <a:endParaRPr lang="ja-JP" altLang="en-US" sz="900" dirty="0">
              <a:ea typeface="HG丸ｺﾞｼｯｸM-PRO" panose="020F0600000000000000" pitchFamily="50" charset="-128"/>
            </a:endParaRPr>
          </a:p>
        </p:txBody>
      </p:sp>
      <p:sp>
        <p:nvSpPr>
          <p:cNvPr id="3087" name="テキスト ボックス 13"/>
          <p:cNvSpPr txBox="1">
            <a:spLocks noChangeArrowheads="1"/>
          </p:cNvSpPr>
          <p:nvPr/>
        </p:nvSpPr>
        <p:spPr bwMode="auto">
          <a:xfrm>
            <a:off x="688975" y="3406602"/>
            <a:ext cx="64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dirty="0">
                <a:latin typeface="HG丸ｺﾞｼｯｸM-PRO" panose="020F0600000000000000" pitchFamily="50" charset="-128"/>
                <a:ea typeface="HG丸ｺﾞｼｯｸM-PRO" panose="020F0600000000000000" pitchFamily="50" charset="-128"/>
              </a:rPr>
              <a:t>対象</a:t>
            </a:r>
            <a:endParaRPr lang="ja-JP" altLang="en-US" sz="1800" b="1" dirty="0">
              <a:ea typeface="HG丸ｺﾞｼｯｸM-PRO" panose="020F0600000000000000" pitchFamily="50" charset="-128"/>
            </a:endParaRPr>
          </a:p>
        </p:txBody>
      </p:sp>
      <p:sp>
        <p:nvSpPr>
          <p:cNvPr id="3088" name="テキスト ボックス 14"/>
          <p:cNvSpPr txBox="1">
            <a:spLocks noChangeArrowheads="1"/>
          </p:cNvSpPr>
          <p:nvPr/>
        </p:nvSpPr>
        <p:spPr bwMode="auto">
          <a:xfrm>
            <a:off x="1376363" y="3360565"/>
            <a:ext cx="5102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dirty="0">
                <a:latin typeface="HG丸ｺﾞｼｯｸM-PRO" panose="020F0600000000000000" pitchFamily="50" charset="-128"/>
                <a:ea typeface="HG丸ｺﾞｼｯｸM-PRO" panose="020F0600000000000000" pitchFamily="50" charset="-128"/>
              </a:rPr>
              <a:t>看護職・介護職・医療関係者、学生、地域包括ケアに興味のある方</a:t>
            </a:r>
            <a:endParaRPr lang="ja-JP" altLang="en-US" sz="1400" b="1" dirty="0">
              <a:ea typeface="HG丸ｺﾞｼｯｸM-PRO" panose="020F0600000000000000" pitchFamily="50" charset="-128"/>
            </a:endParaRPr>
          </a:p>
        </p:txBody>
      </p:sp>
      <p:sp>
        <p:nvSpPr>
          <p:cNvPr id="18" name="円/楕円 17"/>
          <p:cNvSpPr/>
          <p:nvPr/>
        </p:nvSpPr>
        <p:spPr>
          <a:xfrm>
            <a:off x="5123971" y="3707122"/>
            <a:ext cx="1181100" cy="515938"/>
          </a:xfrm>
          <a:prstGeom prst="ellipse">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ja-JP" altLang="en-US" sz="1600" b="1" dirty="0">
                <a:solidFill>
                  <a:schemeClr val="accent2"/>
                </a:solidFill>
              </a:rPr>
              <a:t>参加費無料</a:t>
            </a:r>
          </a:p>
        </p:txBody>
      </p:sp>
      <p:sp>
        <p:nvSpPr>
          <p:cNvPr id="31" name="テキスト ボックス 30"/>
          <p:cNvSpPr txBox="1"/>
          <p:nvPr/>
        </p:nvSpPr>
        <p:spPr>
          <a:xfrm>
            <a:off x="4816640" y="4261135"/>
            <a:ext cx="2014537" cy="460375"/>
          </a:xfrm>
          <a:prstGeom prst="rect">
            <a:avLst/>
          </a:prstGeom>
          <a:noFill/>
        </p:spPr>
        <p:txBody>
          <a:bodyPr>
            <a:spAutoFit/>
          </a:bodyPr>
          <a:lstStyle/>
          <a:p>
            <a:pPr eaLnBrk="1" hangingPunct="1">
              <a:defRPr/>
            </a:pPr>
            <a:r>
              <a:rPr lang="en-US" altLang="ja-JP" sz="1200" b="1" dirty="0">
                <a:solidFill>
                  <a:schemeClr val="accent6">
                    <a:lumMod val="75000"/>
                  </a:schemeClr>
                </a:solidFill>
              </a:rPr>
              <a:t>※</a:t>
            </a:r>
            <a:r>
              <a:rPr lang="ja-JP" altLang="en-US" sz="1200" b="1" dirty="0">
                <a:solidFill>
                  <a:schemeClr val="accent6">
                    <a:lumMod val="75000"/>
                  </a:schemeClr>
                </a:solidFill>
              </a:rPr>
              <a:t>申込方法と会場アクセス　</a:t>
            </a:r>
            <a:endParaRPr lang="en-US" altLang="ja-JP" sz="1200" b="1" dirty="0">
              <a:solidFill>
                <a:schemeClr val="accent6">
                  <a:lumMod val="75000"/>
                </a:schemeClr>
              </a:solidFill>
            </a:endParaRPr>
          </a:p>
          <a:p>
            <a:pPr eaLnBrk="1" hangingPunct="1">
              <a:defRPr/>
            </a:pPr>
            <a:r>
              <a:rPr lang="ja-JP" altLang="en-US" sz="1200" b="1" dirty="0">
                <a:solidFill>
                  <a:schemeClr val="accent6">
                    <a:lumMod val="75000"/>
                  </a:schemeClr>
                </a:solidFill>
              </a:rPr>
              <a:t>　　は裏面をご覧ください</a:t>
            </a:r>
          </a:p>
        </p:txBody>
      </p:sp>
      <p:sp>
        <p:nvSpPr>
          <p:cNvPr id="3091" name="テキスト ボックス 31"/>
          <p:cNvSpPr txBox="1">
            <a:spLocks noChangeArrowheads="1"/>
          </p:cNvSpPr>
          <p:nvPr/>
        </p:nvSpPr>
        <p:spPr bwMode="auto">
          <a:xfrm>
            <a:off x="-11074" y="9428163"/>
            <a:ext cx="6742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b="1" dirty="0">
                <a:latin typeface="メイリオ" panose="020B0604030504040204" pitchFamily="50" charset="-128"/>
                <a:ea typeface="メイリオ" panose="020B0604030504040204" pitchFamily="50" charset="-128"/>
              </a:rPr>
              <a:t>主催／大阪府立大学大学院看護学研究科療養学習支援センター運営委員会</a:t>
            </a:r>
            <a:r>
              <a:rPr lang="en-US" altLang="ja-JP" sz="1200" b="1" dirty="0">
                <a:latin typeface="メイリオ" panose="020B0604030504040204" pitchFamily="50" charset="-128"/>
                <a:ea typeface="メイリオ" panose="020B0604030504040204" pitchFamily="50" charset="-128"/>
              </a:rPr>
              <a:t>/Ns-Co</a:t>
            </a:r>
            <a:r>
              <a:rPr lang="ja-JP" altLang="en-US" sz="1200" b="1" dirty="0">
                <a:latin typeface="メイリオ" panose="020B0604030504040204" pitchFamily="50" charset="-128"/>
                <a:ea typeface="メイリオ" panose="020B0604030504040204" pitchFamily="50" charset="-128"/>
              </a:rPr>
              <a:t>プロジェクト</a:t>
            </a:r>
          </a:p>
          <a:p>
            <a:pPr eaLnBrk="1" hangingPunct="1">
              <a:spcBef>
                <a:spcPct val="0"/>
              </a:spcBef>
              <a:buFontTx/>
              <a:buNone/>
            </a:pPr>
            <a:r>
              <a:rPr lang="ja-JP" altLang="en-US" sz="1200" b="1" dirty="0">
                <a:latin typeface="メイリオ" panose="020B0604030504040204" pitchFamily="50" charset="-128"/>
                <a:ea typeface="メイリオ" panose="020B0604030504040204" pitchFamily="50" charset="-128"/>
              </a:rPr>
              <a:t>後援／大阪府看護協会・大阪府訪問看護ステーション協会</a:t>
            </a:r>
          </a:p>
        </p:txBody>
      </p:sp>
      <p:grpSp>
        <p:nvGrpSpPr>
          <p:cNvPr id="3092" name="グループ化 62"/>
          <p:cNvGrpSpPr>
            <a:grpSpLocks/>
          </p:cNvGrpSpPr>
          <p:nvPr/>
        </p:nvGrpSpPr>
        <p:grpSpPr bwMode="auto">
          <a:xfrm>
            <a:off x="5468938" y="676275"/>
            <a:ext cx="430212" cy="415925"/>
            <a:chOff x="6527616" y="380255"/>
            <a:chExt cx="1426188" cy="1426188"/>
          </a:xfrm>
        </p:grpSpPr>
        <p:grpSp>
          <p:nvGrpSpPr>
            <p:cNvPr id="3093" name="グループ化 63"/>
            <p:cNvGrpSpPr>
              <a:grpSpLocks/>
            </p:cNvGrpSpPr>
            <p:nvPr/>
          </p:nvGrpSpPr>
          <p:grpSpPr bwMode="auto">
            <a:xfrm>
              <a:off x="6527616" y="380255"/>
              <a:ext cx="1426188" cy="1426188"/>
              <a:chOff x="6527616" y="380255"/>
              <a:chExt cx="1426188" cy="1426188"/>
            </a:xfrm>
          </p:grpSpPr>
          <p:grpSp>
            <p:nvGrpSpPr>
              <p:cNvPr id="3095" name="グループ化 65"/>
              <p:cNvGrpSpPr>
                <a:grpSpLocks/>
              </p:cNvGrpSpPr>
              <p:nvPr/>
            </p:nvGrpSpPr>
            <p:grpSpPr bwMode="auto">
              <a:xfrm flipH="1">
                <a:off x="6527616" y="380255"/>
                <a:ext cx="1426188" cy="1426188"/>
                <a:chOff x="6527616" y="380255"/>
                <a:chExt cx="1426188" cy="1426188"/>
              </a:xfrm>
            </p:grpSpPr>
            <p:sp>
              <p:nvSpPr>
                <p:cNvPr id="68" name="円/楕円 176"/>
                <p:cNvSpPr/>
                <p:nvPr/>
              </p:nvSpPr>
              <p:spPr>
                <a:xfrm>
                  <a:off x="6527616" y="380255"/>
                  <a:ext cx="1426188" cy="1426188"/>
                </a:xfrm>
                <a:prstGeom prst="ellipse">
                  <a:avLst/>
                </a:prstGeom>
                <a:solidFill>
                  <a:sysClr val="window" lastClr="FFFFFF"/>
                </a:solidFill>
                <a:ln w="76200" cap="flat" cmpd="thickThin" algn="ctr">
                  <a:solidFill>
                    <a:srgbClr val="E7E6E6"/>
                  </a:solidFill>
                  <a:prstDash val="solid"/>
                  <a:miter lim="800000"/>
                </a:ln>
                <a:effectLst/>
              </p:spPr>
              <p:txBody>
                <a:bodyPr anchor="ctr"/>
                <a:lstStyle/>
                <a:p>
                  <a:pPr algn="ctr" defTabSz="914400" eaLnBrk="1" fontAlgn="auto" hangingPunct="1">
                    <a:spcBef>
                      <a:spcPts val="0"/>
                    </a:spcBef>
                    <a:spcAft>
                      <a:spcPts val="0"/>
                    </a:spcAft>
                    <a:defRPr/>
                  </a:pPr>
                  <a:endParaRPr kumimoji="0" lang="ja-JP" altLang="en-US" kern="0">
                    <a:solidFill>
                      <a:prstClr val="white"/>
                    </a:solidFill>
                    <a:latin typeface="游ゴシック" panose="020F0502020204030204"/>
                    <a:ea typeface="游ゴシック" panose="020B0400000000000000" pitchFamily="50" charset="-128"/>
                  </a:endParaRPr>
                </a:p>
              </p:txBody>
            </p:sp>
            <p:grpSp>
              <p:nvGrpSpPr>
                <p:cNvPr id="3098" name="グループ化 68"/>
                <p:cNvGrpSpPr>
                  <a:grpSpLocks/>
                </p:cNvGrpSpPr>
                <p:nvPr/>
              </p:nvGrpSpPr>
              <p:grpSpPr bwMode="auto">
                <a:xfrm rot="4357812">
                  <a:off x="6876523" y="730401"/>
                  <a:ext cx="725759" cy="725954"/>
                  <a:chOff x="8262223" y="861093"/>
                  <a:chExt cx="725759" cy="725955"/>
                </a:xfrm>
              </p:grpSpPr>
              <p:grpSp>
                <p:nvGrpSpPr>
                  <p:cNvPr id="3099" name="グループ化 69"/>
                  <p:cNvGrpSpPr>
                    <a:grpSpLocks/>
                  </p:cNvGrpSpPr>
                  <p:nvPr/>
                </p:nvGrpSpPr>
                <p:grpSpPr bwMode="auto">
                  <a:xfrm>
                    <a:off x="8262223" y="861093"/>
                    <a:ext cx="725759" cy="725955"/>
                    <a:chOff x="8262223" y="861093"/>
                    <a:chExt cx="725759" cy="725955"/>
                  </a:xfrm>
                </p:grpSpPr>
                <p:sp>
                  <p:nvSpPr>
                    <p:cNvPr id="72" name="円/楕円 180"/>
                    <p:cNvSpPr>
                      <a:spLocks noChangeAspect="1"/>
                    </p:cNvSpPr>
                    <p:nvPr/>
                  </p:nvSpPr>
                  <p:spPr>
                    <a:xfrm rot="3922188" flipH="1">
                      <a:off x="8261541" y="860614"/>
                      <a:ext cx="726253" cy="729425"/>
                    </a:xfrm>
                    <a:prstGeom prst="ellipse">
                      <a:avLst/>
                    </a:prstGeom>
                    <a:solidFill>
                      <a:srgbClr val="4472C4"/>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kumimoji="0" lang="ja-JP" altLang="en-US" kern="0">
                        <a:solidFill>
                          <a:prstClr val="white"/>
                        </a:solidFill>
                        <a:latin typeface="游ゴシック" panose="020F0502020204030204"/>
                        <a:ea typeface="游ゴシック" panose="020B0400000000000000" pitchFamily="50" charset="-128"/>
                      </a:endParaRPr>
                    </a:p>
                  </p:txBody>
                </p:sp>
                <p:sp>
                  <p:nvSpPr>
                    <p:cNvPr id="73" name="円/楕円 181"/>
                    <p:cNvSpPr>
                      <a:spLocks noChangeAspect="1"/>
                    </p:cNvSpPr>
                    <p:nvPr/>
                  </p:nvSpPr>
                  <p:spPr>
                    <a:xfrm rot="3922188" flipH="1">
                      <a:off x="8283694" y="938691"/>
                      <a:ext cx="636789" cy="642329"/>
                    </a:xfrm>
                    <a:prstGeom prst="ellipse">
                      <a:avLst/>
                    </a:prstGeom>
                    <a:solidFill>
                      <a:sysClr val="window" lastClr="FFFFFF"/>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kumimoji="0" lang="ja-JP" altLang="en-US" kern="0">
                        <a:solidFill>
                          <a:prstClr val="white"/>
                        </a:solidFill>
                        <a:latin typeface="游ゴシック" panose="020F0502020204030204"/>
                        <a:ea typeface="游ゴシック" panose="020B0400000000000000" pitchFamily="50" charset="-128"/>
                      </a:endParaRPr>
                    </a:p>
                  </p:txBody>
                </p:sp>
                <p:sp>
                  <p:nvSpPr>
                    <p:cNvPr id="74" name="円/楕円 182"/>
                    <p:cNvSpPr>
                      <a:spLocks noChangeAspect="1"/>
                    </p:cNvSpPr>
                    <p:nvPr/>
                  </p:nvSpPr>
                  <p:spPr>
                    <a:xfrm rot="3922188" flipH="1">
                      <a:off x="8330597" y="1048797"/>
                      <a:ext cx="510484" cy="522573"/>
                    </a:xfrm>
                    <a:prstGeom prst="ellipse">
                      <a:avLst/>
                    </a:prstGeom>
                    <a:solidFill>
                      <a:srgbClr val="70AD47"/>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kumimoji="0" lang="ja-JP" altLang="en-US" kern="0">
                        <a:solidFill>
                          <a:prstClr val="white"/>
                        </a:solidFill>
                        <a:latin typeface="游ゴシック" panose="020F0502020204030204"/>
                        <a:ea typeface="游ゴシック" panose="020B0400000000000000" pitchFamily="50" charset="-128"/>
                      </a:endParaRPr>
                    </a:p>
                  </p:txBody>
                </p:sp>
                <p:sp>
                  <p:nvSpPr>
                    <p:cNvPr id="75" name="円/楕円 183"/>
                    <p:cNvSpPr>
                      <a:spLocks noChangeAspect="1"/>
                    </p:cNvSpPr>
                    <p:nvPr/>
                  </p:nvSpPr>
                  <p:spPr>
                    <a:xfrm rot="3922188" flipH="1">
                      <a:off x="8359045" y="1146078"/>
                      <a:ext cx="426281" cy="430036"/>
                    </a:xfrm>
                    <a:prstGeom prst="ellipse">
                      <a:avLst/>
                    </a:prstGeom>
                    <a:solidFill>
                      <a:sysClr val="window" lastClr="FFFFFF"/>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kumimoji="0" lang="ja-JP" altLang="en-US" kern="0">
                        <a:solidFill>
                          <a:prstClr val="white"/>
                        </a:solidFill>
                        <a:latin typeface="游ゴシック" panose="020F0502020204030204"/>
                        <a:ea typeface="游ゴシック" panose="020B0400000000000000" pitchFamily="50" charset="-128"/>
                      </a:endParaRPr>
                    </a:p>
                  </p:txBody>
                </p:sp>
                <p:sp>
                  <p:nvSpPr>
                    <p:cNvPr id="76" name="円/楕円 184"/>
                    <p:cNvSpPr>
                      <a:spLocks noChangeAspect="1"/>
                    </p:cNvSpPr>
                    <p:nvPr/>
                  </p:nvSpPr>
                  <p:spPr>
                    <a:xfrm rot="3922188" flipH="1">
                      <a:off x="8402504" y="1258695"/>
                      <a:ext cx="305237" cy="310276"/>
                    </a:xfrm>
                    <a:prstGeom prst="ellipse">
                      <a:avLst/>
                    </a:prstGeom>
                    <a:solidFill>
                      <a:srgbClr val="FFC000"/>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kumimoji="0" lang="ja-JP" altLang="en-US" kern="0">
                        <a:solidFill>
                          <a:prstClr val="white"/>
                        </a:solidFill>
                        <a:latin typeface="游ゴシック" panose="020F0502020204030204"/>
                        <a:ea typeface="游ゴシック" panose="020B0400000000000000" pitchFamily="50" charset="-128"/>
                      </a:endParaRPr>
                    </a:p>
                  </p:txBody>
                </p:sp>
              </p:grpSp>
              <p:sp>
                <p:nvSpPr>
                  <p:cNvPr id="71" name="円/楕円 179"/>
                  <p:cNvSpPr>
                    <a:spLocks noChangeAspect="1"/>
                  </p:cNvSpPr>
                  <p:nvPr/>
                </p:nvSpPr>
                <p:spPr>
                  <a:xfrm rot="3922188" flipH="1">
                    <a:off x="8431797" y="1355401"/>
                    <a:ext cx="215773" cy="212297"/>
                  </a:xfrm>
                  <a:prstGeom prst="ellipse">
                    <a:avLst/>
                  </a:prstGeom>
                  <a:solidFill>
                    <a:sysClr val="window" lastClr="FFFFFF"/>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kumimoji="0" lang="ja-JP" altLang="en-US" kern="0">
                      <a:solidFill>
                        <a:prstClr val="white"/>
                      </a:solidFill>
                      <a:latin typeface="游ゴシック" panose="020F0502020204030204"/>
                      <a:ea typeface="游ゴシック" panose="020B0400000000000000" pitchFamily="50" charset="-128"/>
                    </a:endParaRPr>
                  </a:p>
                </p:txBody>
              </p:sp>
            </p:grpSp>
          </p:grpSp>
          <p:sp>
            <p:nvSpPr>
              <p:cNvPr id="67" name="正方形/長方形 66"/>
              <p:cNvSpPr/>
              <p:nvPr/>
            </p:nvSpPr>
            <p:spPr>
              <a:xfrm>
                <a:off x="6755107" y="600910"/>
                <a:ext cx="972000" cy="866410"/>
              </a:xfrm>
              <a:prstGeom prst="rect">
                <a:avLst/>
              </a:prstGeom>
              <a:noFill/>
              <a:ln>
                <a:noFill/>
              </a:ln>
            </p:spPr>
            <p:txBody>
              <a:bodyPr spcFirstLastPara="1">
                <a:prstTxWarp prst="textArchUp">
                  <a:avLst>
                    <a:gd name="adj" fmla="val 11156393"/>
                  </a:avLst>
                </a:prstTxWarp>
                <a:spAutoFit/>
              </a:bodyPr>
              <a:lstStyle/>
              <a:p>
                <a:pPr defTabSz="914400" eaLnBrk="1" fontAlgn="auto" hangingPunct="1">
                  <a:spcBef>
                    <a:spcPts val="0"/>
                  </a:spcBef>
                  <a:spcAft>
                    <a:spcPts val="0"/>
                  </a:spcAft>
                  <a:defRPr/>
                </a:pPr>
                <a:r>
                  <a:rPr kumimoji="0" lang="en-US" altLang="ja-JP" sz="2400" kern="0" spc="-300" dirty="0">
                    <a:ln w="12700">
                      <a:noFill/>
                      <a:prstDash val="solid"/>
                    </a:ln>
                    <a:solidFill>
                      <a:prstClr val="black"/>
                    </a:solidFill>
                    <a:latin typeface="HGP創英角ｺﾞｼｯｸUB" panose="020B0900000000000000" pitchFamily="50" charset="-128"/>
                    <a:ea typeface="HGP創英角ｺﾞｼｯｸUB" panose="020B0900000000000000" pitchFamily="50" charset="-128"/>
                    <a:cs typeface="Aharoni" panose="02010803020104030203" pitchFamily="2" charset="-79"/>
                  </a:rPr>
                  <a:t>NS‐Co</a:t>
                </a:r>
                <a:r>
                  <a:rPr kumimoji="0" lang="ja-JP" altLang="en-US" sz="2400" kern="0" spc="-300" dirty="0">
                    <a:ln w="12700">
                      <a:noFill/>
                      <a:prstDash val="solid"/>
                    </a:ln>
                    <a:solidFill>
                      <a:prstClr val="black"/>
                    </a:solidFill>
                    <a:latin typeface="HGP創英角ｺﾞｼｯｸUB" panose="020B0900000000000000" pitchFamily="50" charset="-128"/>
                    <a:ea typeface="HGP創英角ｺﾞｼｯｸUB" panose="020B0900000000000000" pitchFamily="50" charset="-128"/>
                    <a:cs typeface="Aharoni" panose="02010803020104030203" pitchFamily="2" charset="-79"/>
                  </a:rPr>
                  <a:t> </a:t>
                </a:r>
                <a:r>
                  <a:rPr kumimoji="0" lang="en-US" altLang="ja-JP" sz="2400" kern="0" spc="-300" dirty="0">
                    <a:ln w="12700">
                      <a:noFill/>
                      <a:prstDash val="solid"/>
                    </a:ln>
                    <a:solidFill>
                      <a:prstClr val="black"/>
                    </a:solidFill>
                    <a:latin typeface="HGP創英角ｺﾞｼｯｸUB" panose="020B0900000000000000" pitchFamily="50" charset="-128"/>
                    <a:ea typeface="HGP創英角ｺﾞｼｯｸUB" panose="020B0900000000000000" pitchFamily="50" charset="-128"/>
                    <a:cs typeface="Aharoni" panose="02010803020104030203" pitchFamily="2" charset="-79"/>
                  </a:rPr>
                  <a:t>PROJECT</a:t>
                </a:r>
              </a:p>
            </p:txBody>
          </p:sp>
        </p:grpSp>
        <p:sp>
          <p:nvSpPr>
            <p:cNvPr id="65" name="テキスト ボックス 64"/>
            <p:cNvSpPr txBox="1"/>
            <p:nvPr/>
          </p:nvSpPr>
          <p:spPr>
            <a:xfrm rot="21540000">
              <a:off x="6707341" y="520959"/>
              <a:ext cx="1080000" cy="1128190"/>
            </a:xfrm>
            <a:custGeom>
              <a:avLst/>
              <a:gdLst>
                <a:gd name="connsiteX0" fmla="*/ 0 w 1188000"/>
                <a:gd name="connsiteY0" fmla="*/ 0 h 991209"/>
                <a:gd name="connsiteX1" fmla="*/ 1188000 w 1188000"/>
                <a:gd name="connsiteY1" fmla="*/ 0 h 991209"/>
                <a:gd name="connsiteX2" fmla="*/ 1188000 w 1188000"/>
                <a:gd name="connsiteY2" fmla="*/ 991209 h 991209"/>
                <a:gd name="connsiteX3" fmla="*/ 0 w 1188000"/>
                <a:gd name="connsiteY3" fmla="*/ 991209 h 991209"/>
                <a:gd name="connsiteX4" fmla="*/ 0 w 1188000"/>
                <a:gd name="connsiteY4" fmla="*/ 0 h 991209"/>
                <a:gd name="connsiteX0" fmla="*/ 0 w 1188000"/>
                <a:gd name="connsiteY0" fmla="*/ 0 h 992821"/>
                <a:gd name="connsiteX1" fmla="*/ 1188000 w 1188000"/>
                <a:gd name="connsiteY1" fmla="*/ 0 h 992821"/>
                <a:gd name="connsiteX2" fmla="*/ 1188000 w 1188000"/>
                <a:gd name="connsiteY2" fmla="*/ 991209 h 992821"/>
                <a:gd name="connsiteX3" fmla="*/ 581840 w 1188000"/>
                <a:gd name="connsiteY3" fmla="*/ 992821 h 992821"/>
                <a:gd name="connsiteX4" fmla="*/ 0 w 1188000"/>
                <a:gd name="connsiteY4" fmla="*/ 991209 h 992821"/>
                <a:gd name="connsiteX5" fmla="*/ 0 w 1188000"/>
                <a:gd name="connsiteY5" fmla="*/ 0 h 992821"/>
                <a:gd name="connsiteX0" fmla="*/ 0 w 1188000"/>
                <a:gd name="connsiteY0" fmla="*/ 0 h 1030921"/>
                <a:gd name="connsiteX1" fmla="*/ 1188000 w 1188000"/>
                <a:gd name="connsiteY1" fmla="*/ 0 h 1030921"/>
                <a:gd name="connsiteX2" fmla="*/ 1188000 w 1188000"/>
                <a:gd name="connsiteY2" fmla="*/ 991209 h 1030921"/>
                <a:gd name="connsiteX3" fmla="*/ 581840 w 1188000"/>
                <a:gd name="connsiteY3" fmla="*/ 1030921 h 1030921"/>
                <a:gd name="connsiteX4" fmla="*/ 0 w 1188000"/>
                <a:gd name="connsiteY4" fmla="*/ 991209 h 1030921"/>
                <a:gd name="connsiteX5" fmla="*/ 0 w 1188000"/>
                <a:gd name="connsiteY5" fmla="*/ 0 h 1030921"/>
                <a:gd name="connsiteX0" fmla="*/ 0 w 1188000"/>
                <a:gd name="connsiteY0" fmla="*/ 0 h 1056321"/>
                <a:gd name="connsiteX1" fmla="*/ 1188000 w 1188000"/>
                <a:gd name="connsiteY1" fmla="*/ 0 h 1056321"/>
                <a:gd name="connsiteX2" fmla="*/ 1188000 w 1188000"/>
                <a:gd name="connsiteY2" fmla="*/ 991209 h 1056321"/>
                <a:gd name="connsiteX3" fmla="*/ 575490 w 1188000"/>
                <a:gd name="connsiteY3" fmla="*/ 1056321 h 1056321"/>
                <a:gd name="connsiteX4" fmla="*/ 0 w 1188000"/>
                <a:gd name="connsiteY4" fmla="*/ 991209 h 1056321"/>
                <a:gd name="connsiteX5" fmla="*/ 0 w 1188000"/>
                <a:gd name="connsiteY5" fmla="*/ 0 h 1056321"/>
                <a:gd name="connsiteX0" fmla="*/ 0 w 1188000"/>
                <a:gd name="connsiteY0" fmla="*/ 0 h 1094421"/>
                <a:gd name="connsiteX1" fmla="*/ 1188000 w 1188000"/>
                <a:gd name="connsiteY1" fmla="*/ 0 h 1094421"/>
                <a:gd name="connsiteX2" fmla="*/ 1188000 w 1188000"/>
                <a:gd name="connsiteY2" fmla="*/ 991209 h 1094421"/>
                <a:gd name="connsiteX3" fmla="*/ 589010 w 1188000"/>
                <a:gd name="connsiteY3" fmla="*/ 1094421 h 1094421"/>
                <a:gd name="connsiteX4" fmla="*/ 0 w 1188000"/>
                <a:gd name="connsiteY4" fmla="*/ 991209 h 1094421"/>
                <a:gd name="connsiteX5" fmla="*/ 0 w 1188000"/>
                <a:gd name="connsiteY5" fmla="*/ 0 h 1094421"/>
                <a:gd name="connsiteX0" fmla="*/ 0 w 1188000"/>
                <a:gd name="connsiteY0" fmla="*/ 0 h 1126171"/>
                <a:gd name="connsiteX1" fmla="*/ 1188000 w 1188000"/>
                <a:gd name="connsiteY1" fmla="*/ 0 h 1126171"/>
                <a:gd name="connsiteX2" fmla="*/ 1188000 w 1188000"/>
                <a:gd name="connsiteY2" fmla="*/ 991209 h 1126171"/>
                <a:gd name="connsiteX3" fmla="*/ 595769 w 1188000"/>
                <a:gd name="connsiteY3" fmla="*/ 1126171 h 1126171"/>
                <a:gd name="connsiteX4" fmla="*/ 0 w 1188000"/>
                <a:gd name="connsiteY4" fmla="*/ 991209 h 1126171"/>
                <a:gd name="connsiteX5" fmla="*/ 0 w 1188000"/>
                <a:gd name="connsiteY5" fmla="*/ 0 h 1126171"/>
                <a:gd name="connsiteX0" fmla="*/ 0 w 1188000"/>
                <a:gd name="connsiteY0" fmla="*/ 0 h 1170621"/>
                <a:gd name="connsiteX1" fmla="*/ 1188000 w 1188000"/>
                <a:gd name="connsiteY1" fmla="*/ 0 h 1170621"/>
                <a:gd name="connsiteX2" fmla="*/ 1188000 w 1188000"/>
                <a:gd name="connsiteY2" fmla="*/ 991209 h 1170621"/>
                <a:gd name="connsiteX3" fmla="*/ 589010 w 1188000"/>
                <a:gd name="connsiteY3" fmla="*/ 1170621 h 1170621"/>
                <a:gd name="connsiteX4" fmla="*/ 0 w 1188000"/>
                <a:gd name="connsiteY4" fmla="*/ 991209 h 1170621"/>
                <a:gd name="connsiteX5" fmla="*/ 0 w 1188000"/>
                <a:gd name="connsiteY5" fmla="*/ 0 h 1170621"/>
                <a:gd name="connsiteX0" fmla="*/ 0 w 1188000"/>
                <a:gd name="connsiteY0" fmla="*/ 0 h 1151571"/>
                <a:gd name="connsiteX1" fmla="*/ 1188000 w 1188000"/>
                <a:gd name="connsiteY1" fmla="*/ 0 h 1151571"/>
                <a:gd name="connsiteX2" fmla="*/ 1188000 w 1188000"/>
                <a:gd name="connsiteY2" fmla="*/ 991209 h 1151571"/>
                <a:gd name="connsiteX3" fmla="*/ 589010 w 1188000"/>
                <a:gd name="connsiteY3" fmla="*/ 1151571 h 1151571"/>
                <a:gd name="connsiteX4" fmla="*/ 0 w 1188000"/>
                <a:gd name="connsiteY4" fmla="*/ 991209 h 1151571"/>
                <a:gd name="connsiteX5" fmla="*/ 0 w 1188000"/>
                <a:gd name="connsiteY5" fmla="*/ 0 h 115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000" h="1151571">
                  <a:moveTo>
                    <a:pt x="0" y="0"/>
                  </a:moveTo>
                  <a:lnTo>
                    <a:pt x="1188000" y="0"/>
                  </a:lnTo>
                  <a:lnTo>
                    <a:pt x="1188000" y="991209"/>
                  </a:lnTo>
                  <a:lnTo>
                    <a:pt x="589010" y="1151571"/>
                  </a:lnTo>
                  <a:lnTo>
                    <a:pt x="0" y="991209"/>
                  </a:lnTo>
                  <a:lnTo>
                    <a:pt x="0" y="0"/>
                  </a:lnTo>
                  <a:close/>
                </a:path>
              </a:pathLst>
            </a:custGeom>
            <a:noFill/>
          </p:spPr>
          <p:txBody>
            <a:bodyPr spcFirstLastPara="1" wrap="none">
              <a:prstTxWarp prst="textArchDown">
                <a:avLst/>
              </a:prstTxWarp>
              <a:spAutoFit/>
            </a:bodyPr>
            <a:lstStyle/>
            <a:p>
              <a:pPr defTabSz="914400" eaLnBrk="1" fontAlgn="auto" hangingPunct="1">
                <a:spcBef>
                  <a:spcPts val="0"/>
                </a:spcBef>
                <a:spcAft>
                  <a:spcPts val="0"/>
                </a:spcAft>
                <a:defRPr/>
              </a:pPr>
              <a:r>
                <a:rPr kumimoji="0" lang="en-US" altLang="ja-JP" sz="1000" kern="0" dirty="0">
                  <a:solidFill>
                    <a:prstClr val="black"/>
                  </a:solidFill>
                  <a:latin typeface="HGP創英角ｺﾞｼｯｸUB" panose="020B0900000000000000" pitchFamily="50" charset="-128"/>
                  <a:ea typeface="HGP創英角ｺﾞｼｯｸUB" panose="020B0900000000000000" pitchFamily="50" charset="-128"/>
                </a:rPr>
                <a:t>OSAKA PREFECTURE UNIVERSITY</a:t>
              </a:r>
              <a:endParaRPr kumimoji="0" lang="ja-JP" altLang="en-US" sz="1000" kern="0" dirty="0">
                <a:solidFill>
                  <a:prstClr val="black"/>
                </a:solidFill>
                <a:latin typeface="HGP創英角ｺﾞｼｯｸUB" panose="020B0900000000000000" pitchFamily="50" charset="-128"/>
                <a:ea typeface="HGP創英角ｺﾞｼｯｸUB" panose="020B0900000000000000" pitchFamily="50" charset="-128"/>
              </a:endParaRP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図 3" descr="A4台紙02縦.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6869113" cy="992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タイトル 1"/>
          <p:cNvSpPr>
            <a:spLocks noGrp="1"/>
          </p:cNvSpPr>
          <p:nvPr>
            <p:ph type="title"/>
          </p:nvPr>
        </p:nvSpPr>
        <p:spPr>
          <a:xfrm>
            <a:off x="938213" y="1340644"/>
            <a:ext cx="998537" cy="361950"/>
          </a:xfrm>
        </p:spPr>
        <p:txBody>
          <a:bodyPr/>
          <a:lstStyle/>
          <a:p>
            <a:pPr algn="l" eaLnBrk="1" hangingPunct="1"/>
            <a:r>
              <a:rPr lang="ja-JP" altLang="en-US" sz="1600" dirty="0"/>
              <a:t>お申込み</a:t>
            </a:r>
          </a:p>
        </p:txBody>
      </p:sp>
      <p:pic>
        <p:nvPicPr>
          <p:cNvPr id="5124" name="図 4" descr="葉っぱ.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66032"/>
            <a:ext cx="430213"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図 5" descr="葉っぱ.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975" y="4726693"/>
            <a:ext cx="42862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図 6" descr="葉っぱ.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269" y="3798888"/>
            <a:ext cx="42862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タイトル 1"/>
          <p:cNvSpPr txBox="1">
            <a:spLocks/>
          </p:cNvSpPr>
          <p:nvPr/>
        </p:nvSpPr>
        <p:spPr bwMode="auto">
          <a:xfrm>
            <a:off x="938213" y="3921125"/>
            <a:ext cx="15017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t>お問い合わせ</a:t>
            </a:r>
          </a:p>
        </p:txBody>
      </p:sp>
      <p:sp>
        <p:nvSpPr>
          <p:cNvPr id="5129" name="タイトル 1"/>
          <p:cNvSpPr txBox="1">
            <a:spLocks/>
          </p:cNvSpPr>
          <p:nvPr/>
        </p:nvSpPr>
        <p:spPr bwMode="auto">
          <a:xfrm>
            <a:off x="927893" y="4146461"/>
            <a:ext cx="535622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t> 大阪府立大学大学院看護学研究科療養学習支援センター</a:t>
            </a:r>
            <a:endParaRPr lang="en-US" altLang="ja-JP" sz="1600" dirty="0"/>
          </a:p>
          <a:p>
            <a:pPr eaLnBrk="1" hangingPunct="1">
              <a:spcBef>
                <a:spcPct val="0"/>
              </a:spcBef>
              <a:buFontTx/>
              <a:buNone/>
            </a:pPr>
            <a:r>
              <a:rPr lang="ja-JP" altLang="en-US" sz="1600" dirty="0"/>
              <a:t> 事務局　</a:t>
            </a:r>
            <a:r>
              <a:rPr lang="en-US" altLang="ja-JP" sz="1600" dirty="0"/>
              <a:t>E-mail: ns-co@nursing.osakafu-u.ac.jp</a:t>
            </a:r>
          </a:p>
        </p:txBody>
      </p:sp>
      <p:sp>
        <p:nvSpPr>
          <p:cNvPr id="5130" name="タイトル 1"/>
          <p:cNvSpPr txBox="1">
            <a:spLocks/>
          </p:cNvSpPr>
          <p:nvPr/>
        </p:nvSpPr>
        <p:spPr bwMode="auto">
          <a:xfrm>
            <a:off x="966788" y="4801305"/>
            <a:ext cx="14287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t>会場アクセス</a:t>
            </a:r>
          </a:p>
        </p:txBody>
      </p:sp>
      <p:pic>
        <p:nvPicPr>
          <p:cNvPr id="513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9560" y="5210175"/>
            <a:ext cx="1627187"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772150"/>
            <a:ext cx="3405188" cy="341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テキスト ボックス 16"/>
          <p:cNvSpPr txBox="1"/>
          <p:nvPr/>
        </p:nvSpPr>
        <p:spPr>
          <a:xfrm>
            <a:off x="3895725" y="5772150"/>
            <a:ext cx="2641600" cy="522288"/>
          </a:xfrm>
          <a:prstGeom prst="rect">
            <a:avLst/>
          </a:prstGeom>
          <a:noFill/>
        </p:spPr>
        <p:txBody>
          <a:bodyPr>
            <a:spAutoFit/>
          </a:bodyPr>
          <a:lstStyle/>
          <a:p>
            <a:pPr eaLnBrk="1" hangingPunct="1">
              <a:defRPr/>
            </a:pPr>
            <a:r>
              <a:rPr lang="en-US" altLang="ja-JP" sz="1400" b="1" dirty="0">
                <a:solidFill>
                  <a:schemeClr val="accent6">
                    <a:lumMod val="75000"/>
                  </a:schemeClr>
                </a:solidFill>
              </a:rPr>
              <a:t>※</a:t>
            </a:r>
            <a:r>
              <a:rPr lang="ja-JP" altLang="en-US" sz="1400" b="1" dirty="0">
                <a:solidFill>
                  <a:schemeClr val="accent6">
                    <a:lumMod val="75000"/>
                  </a:schemeClr>
                </a:solidFill>
              </a:rPr>
              <a:t>会場に駐車場はありません。　　</a:t>
            </a:r>
            <a:endParaRPr lang="en-US" altLang="ja-JP" sz="1400" b="1" dirty="0">
              <a:solidFill>
                <a:schemeClr val="accent6">
                  <a:lumMod val="75000"/>
                </a:schemeClr>
              </a:solidFill>
            </a:endParaRPr>
          </a:p>
          <a:p>
            <a:pPr eaLnBrk="1" hangingPunct="1">
              <a:defRPr/>
            </a:pPr>
            <a:r>
              <a:rPr lang="ja-JP" altLang="en-US" sz="1400" b="1" dirty="0">
                <a:solidFill>
                  <a:schemeClr val="accent6">
                    <a:lumMod val="75000"/>
                  </a:schemeClr>
                </a:solidFill>
              </a:rPr>
              <a:t>　公共交通機関をご利用ください。</a:t>
            </a:r>
          </a:p>
        </p:txBody>
      </p:sp>
      <p:sp>
        <p:nvSpPr>
          <p:cNvPr id="18" name="正方形/長方形 17"/>
          <p:cNvSpPr/>
          <p:nvPr/>
        </p:nvSpPr>
        <p:spPr>
          <a:xfrm>
            <a:off x="3862388" y="6473820"/>
            <a:ext cx="2995612" cy="1708160"/>
          </a:xfrm>
          <a:prstGeom prst="rect">
            <a:avLst/>
          </a:prstGeom>
        </p:spPr>
        <p:txBody>
          <a:bodyPr wrap="square">
            <a:spAutoFit/>
          </a:bodyPr>
          <a:lstStyle/>
          <a:p>
            <a:pPr eaLnBrk="1" hangingPunct="1">
              <a:defRPr/>
            </a:pPr>
            <a:r>
              <a:rPr lang="ja-JP" altLang="en-US" sz="1050" dirty="0"/>
              <a:t>●南海電鉄「なんば駅（中央出口）」下車、南海　</a:t>
            </a:r>
            <a:endParaRPr lang="en-US" altLang="ja-JP" sz="1050" dirty="0"/>
          </a:p>
          <a:p>
            <a:pPr eaLnBrk="1" hangingPunct="1">
              <a:defRPr/>
            </a:pPr>
            <a:r>
              <a:rPr lang="ja-JP" altLang="en-US" sz="1050" dirty="0"/>
              <a:t>　線東側の道を南へ約</a:t>
            </a:r>
            <a:r>
              <a:rPr lang="en-US" altLang="ja-JP" sz="1050" dirty="0"/>
              <a:t>800m</a:t>
            </a:r>
            <a:r>
              <a:rPr lang="ja-JP" altLang="en-US" sz="1050" dirty="0" err="1"/>
              <a:t>、</a:t>
            </a:r>
            <a:r>
              <a:rPr lang="ja-JP" altLang="en-US" sz="1050" dirty="0"/>
              <a:t>徒歩約</a:t>
            </a:r>
            <a:r>
              <a:rPr lang="en-US" altLang="ja-JP" sz="1050" dirty="0"/>
              <a:t>12</a:t>
            </a:r>
            <a:r>
              <a:rPr lang="ja-JP" altLang="en-US" sz="1050" dirty="0"/>
              <a:t>分</a:t>
            </a:r>
          </a:p>
          <a:p>
            <a:pPr eaLnBrk="1" hangingPunct="1">
              <a:defRPr/>
            </a:pPr>
            <a:r>
              <a:rPr lang="ja-JP" altLang="en-US" sz="1050" dirty="0"/>
              <a:t>●大阪メトロ御堂筋線「なんば駅（</a:t>
            </a:r>
            <a:r>
              <a:rPr lang="en-US" altLang="ja-JP" sz="1050" dirty="0"/>
              <a:t>5</a:t>
            </a:r>
            <a:r>
              <a:rPr lang="ja-JP" altLang="en-US" sz="1050" dirty="0"/>
              <a:t>号出口）」下車、　</a:t>
            </a:r>
            <a:endParaRPr lang="en-US" altLang="ja-JP" sz="1050" dirty="0"/>
          </a:p>
          <a:p>
            <a:pPr eaLnBrk="1" hangingPunct="1">
              <a:defRPr/>
            </a:pPr>
            <a:r>
              <a:rPr lang="ja-JP" altLang="en-US" sz="1050" dirty="0"/>
              <a:t>　南へ約</a:t>
            </a:r>
            <a:r>
              <a:rPr lang="en-US" altLang="ja-JP" sz="1050" dirty="0"/>
              <a:t>1,000m</a:t>
            </a:r>
            <a:r>
              <a:rPr lang="ja-JP" altLang="en-US" sz="1050" dirty="0" err="1"/>
              <a:t>、</a:t>
            </a:r>
            <a:r>
              <a:rPr lang="ja-JP" altLang="en-US" sz="1050" dirty="0"/>
              <a:t>徒歩約</a:t>
            </a:r>
            <a:r>
              <a:rPr lang="en-US" altLang="ja-JP" sz="1050" dirty="0"/>
              <a:t>15</a:t>
            </a:r>
            <a:r>
              <a:rPr lang="ja-JP" altLang="en-US" sz="1050" dirty="0"/>
              <a:t>分</a:t>
            </a:r>
          </a:p>
          <a:p>
            <a:pPr marL="85725" indent="-85725" eaLnBrk="1" hangingPunct="1">
              <a:defRPr/>
            </a:pPr>
            <a:r>
              <a:rPr lang="ja-JP" altLang="en-US" sz="1050" dirty="0"/>
              <a:t>●大阪メトロ御堂筋線・四つ橋線「大国町駅（</a:t>
            </a:r>
            <a:r>
              <a:rPr lang="en-US" altLang="ja-JP" sz="1050" dirty="0"/>
              <a:t>1</a:t>
            </a:r>
            <a:r>
              <a:rPr lang="ja-JP" altLang="en-US" sz="1050" dirty="0"/>
              <a:t>番　出口）」下車、東へ約</a:t>
            </a:r>
            <a:r>
              <a:rPr lang="en-US" altLang="ja-JP" sz="1050" dirty="0"/>
              <a:t>450m</a:t>
            </a:r>
            <a:r>
              <a:rPr lang="ja-JP" altLang="en-US" sz="1050" dirty="0" err="1"/>
              <a:t>、</a:t>
            </a:r>
            <a:r>
              <a:rPr lang="ja-JP" altLang="en-US" sz="1050" dirty="0"/>
              <a:t>徒歩約</a:t>
            </a:r>
            <a:r>
              <a:rPr lang="en-US" altLang="ja-JP" sz="1050" dirty="0"/>
              <a:t>7</a:t>
            </a:r>
            <a:r>
              <a:rPr lang="ja-JP" altLang="en-US" sz="1050" dirty="0"/>
              <a:t>分</a:t>
            </a:r>
          </a:p>
          <a:p>
            <a:pPr eaLnBrk="1" hangingPunct="1">
              <a:defRPr/>
            </a:pPr>
            <a:r>
              <a:rPr lang="ja-JP" altLang="en-US" sz="1050" dirty="0"/>
              <a:t>●大阪メトロ堺筋線「恵美須町駅（</a:t>
            </a:r>
            <a:r>
              <a:rPr lang="en-US" altLang="ja-JP" sz="1050" dirty="0"/>
              <a:t>1-B</a:t>
            </a:r>
            <a:r>
              <a:rPr lang="ja-JP" altLang="en-US" sz="1050" dirty="0"/>
              <a:t>出口）」下車、　</a:t>
            </a:r>
            <a:endParaRPr lang="en-US" altLang="ja-JP" sz="1050" dirty="0"/>
          </a:p>
          <a:p>
            <a:pPr eaLnBrk="1" hangingPunct="1">
              <a:defRPr/>
            </a:pPr>
            <a:r>
              <a:rPr lang="ja-JP" altLang="en-US" sz="1050" dirty="0"/>
              <a:t>　西へ約</a:t>
            </a:r>
            <a:r>
              <a:rPr lang="en-US" altLang="ja-JP" sz="1050" dirty="0"/>
              <a:t>450m</a:t>
            </a:r>
            <a:r>
              <a:rPr lang="ja-JP" altLang="en-US" sz="1050" dirty="0" err="1"/>
              <a:t>、</a:t>
            </a:r>
            <a:r>
              <a:rPr lang="ja-JP" altLang="en-US" sz="1050" dirty="0"/>
              <a:t>徒歩約</a:t>
            </a:r>
            <a:r>
              <a:rPr lang="en-US" altLang="ja-JP" sz="1050" dirty="0"/>
              <a:t>7</a:t>
            </a:r>
            <a:r>
              <a:rPr lang="ja-JP" altLang="en-US" sz="1050" dirty="0"/>
              <a:t>分</a:t>
            </a:r>
          </a:p>
          <a:p>
            <a:pPr eaLnBrk="1" hangingPunct="1">
              <a:defRPr/>
            </a:pPr>
            <a:r>
              <a:rPr lang="ja-JP" altLang="en-US" sz="1050" dirty="0"/>
              <a:t>●南海電鉄高野線「今宮戎駅」下車、北へ</a:t>
            </a:r>
            <a:r>
              <a:rPr lang="en-US" altLang="ja-JP" sz="1050" dirty="0"/>
              <a:t>420m</a:t>
            </a:r>
            <a:r>
              <a:rPr lang="ja-JP" altLang="en-US" sz="1050" dirty="0" err="1"/>
              <a:t>、</a:t>
            </a:r>
            <a:r>
              <a:rPr lang="ja-JP" altLang="en-US" sz="1050" dirty="0"/>
              <a:t>　</a:t>
            </a:r>
            <a:endParaRPr lang="en-US" altLang="ja-JP" sz="1050" dirty="0"/>
          </a:p>
          <a:p>
            <a:pPr eaLnBrk="1" hangingPunct="1">
              <a:defRPr/>
            </a:pPr>
            <a:r>
              <a:rPr lang="ja-JP" altLang="en-US" sz="1050" dirty="0"/>
              <a:t>　徒歩約</a:t>
            </a:r>
            <a:r>
              <a:rPr lang="en-US" altLang="ja-JP" sz="1050" dirty="0"/>
              <a:t>6</a:t>
            </a:r>
            <a:r>
              <a:rPr lang="ja-JP" altLang="en-US" sz="1050" dirty="0"/>
              <a:t>分</a:t>
            </a:r>
          </a:p>
        </p:txBody>
      </p:sp>
      <p:pic>
        <p:nvPicPr>
          <p:cNvPr id="5135" name="図 10" descr="大阪府立大学ロゴPPT.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1975" y="5238750"/>
            <a:ext cx="141763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6" name="コンテンツ プレースホルダー 2"/>
          <p:cNvSpPr>
            <a:spLocks noGrp="1"/>
          </p:cNvSpPr>
          <p:nvPr>
            <p:ph idx="1"/>
          </p:nvPr>
        </p:nvSpPr>
        <p:spPr>
          <a:xfrm>
            <a:off x="3895725" y="5373688"/>
            <a:ext cx="2759075" cy="236537"/>
          </a:xfrm>
        </p:spPr>
        <p:txBody>
          <a:bodyPr/>
          <a:lstStyle/>
          <a:p>
            <a:pPr marL="0" indent="0" eaLnBrk="1" hangingPunct="1">
              <a:buFont typeface="Arial" panose="020B0604020202020204" pitchFamily="34" charset="0"/>
              <a:buNone/>
            </a:pPr>
            <a:r>
              <a:rPr lang="ja-JP" altLang="en-US" sz="1200" dirty="0">
                <a:latin typeface="HG丸ｺﾞｼｯｸM-PRO" panose="020F0600000000000000" pitchFamily="50" charset="-128"/>
                <a:ea typeface="HG丸ｺﾞｼｯｸM-PRO" panose="020F0600000000000000" pitchFamily="50" charset="-128"/>
              </a:rPr>
              <a:t>大阪市浪速区敷津東</a:t>
            </a:r>
            <a:r>
              <a:rPr lang="en-US" altLang="ja-JP" sz="1200" dirty="0">
                <a:latin typeface="HG丸ｺﾞｼｯｸM-PRO" panose="020F0600000000000000" pitchFamily="50" charset="-128"/>
                <a:ea typeface="HG丸ｺﾞｼｯｸM-PRO" panose="020F0600000000000000" pitchFamily="50" charset="-128"/>
              </a:rPr>
              <a:t>2</a:t>
            </a:r>
            <a:r>
              <a:rPr lang="ja-JP" altLang="en-US" sz="1200" dirty="0">
                <a:latin typeface="HG丸ｺﾞｼｯｸM-PRO" panose="020F0600000000000000" pitchFamily="50" charset="-128"/>
                <a:ea typeface="HG丸ｺﾞｼｯｸM-PRO" panose="020F0600000000000000" pitchFamily="50" charset="-128"/>
              </a:rPr>
              <a:t>丁目</a:t>
            </a:r>
            <a:r>
              <a:rPr lang="en-US" altLang="ja-JP" sz="1200" dirty="0">
                <a:latin typeface="HG丸ｺﾞｼｯｸM-PRO" panose="020F0600000000000000" pitchFamily="50" charset="-128"/>
                <a:ea typeface="HG丸ｺﾞｼｯｸM-PRO" panose="020F0600000000000000" pitchFamily="50" charset="-128"/>
              </a:rPr>
              <a:t>1</a:t>
            </a:r>
            <a:r>
              <a:rPr lang="ja-JP" altLang="en-US" sz="1200" dirty="0">
                <a:latin typeface="HG丸ｺﾞｼｯｸM-PRO" panose="020F0600000000000000" pitchFamily="50" charset="-128"/>
                <a:ea typeface="HG丸ｺﾞｼｯｸM-PRO" panose="020F0600000000000000" pitchFamily="50" charset="-128"/>
              </a:rPr>
              <a:t>番</a:t>
            </a:r>
            <a:r>
              <a:rPr lang="en-US" altLang="ja-JP" sz="1200" dirty="0">
                <a:latin typeface="HG丸ｺﾞｼｯｸM-PRO" panose="020F0600000000000000" pitchFamily="50" charset="-128"/>
                <a:ea typeface="HG丸ｺﾞｼｯｸM-PRO" panose="020F0600000000000000" pitchFamily="50" charset="-128"/>
              </a:rPr>
              <a:t>41</a:t>
            </a:r>
            <a:r>
              <a:rPr lang="ja-JP" altLang="en-US" sz="1200" dirty="0">
                <a:latin typeface="HG丸ｺﾞｼｯｸM-PRO" panose="020F0600000000000000" pitchFamily="50" charset="-128"/>
                <a:ea typeface="HG丸ｺﾞｼｯｸM-PRO" panose="020F0600000000000000" pitchFamily="50" charset="-128"/>
              </a:rPr>
              <a:t>号</a:t>
            </a:r>
            <a:endParaRPr lang="ja-JP" altLang="en-US" sz="1200" dirty="0"/>
          </a:p>
        </p:txBody>
      </p:sp>
      <p:pic>
        <p:nvPicPr>
          <p:cNvPr id="5137" name="図 4" descr="葉っぱ.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001" y="2946826"/>
            <a:ext cx="43021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図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78413" y="8839200"/>
            <a:ext cx="92868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9416" y="1127546"/>
            <a:ext cx="1067592"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960438" y="3361171"/>
            <a:ext cx="5365748" cy="584775"/>
          </a:xfrm>
          <a:prstGeom prst="rect">
            <a:avLst/>
          </a:prstGeom>
        </p:spPr>
        <p:txBody>
          <a:bodyPr wrap="square">
            <a:spAutoFit/>
          </a:bodyPr>
          <a:lstStyle/>
          <a:p>
            <a:pPr lvl="0" eaLnBrk="1" hangingPunct="1"/>
            <a:r>
              <a:rPr lang="ja-JP" altLang="en-US" sz="1600" dirty="0">
                <a:solidFill>
                  <a:srgbClr val="FF0000"/>
                </a:solidFill>
              </a:rPr>
              <a:t>申込時に第</a:t>
            </a:r>
            <a:r>
              <a:rPr lang="en-US" altLang="ja-JP" sz="1600" dirty="0">
                <a:solidFill>
                  <a:srgbClr val="FF0000"/>
                </a:solidFill>
              </a:rPr>
              <a:t>2</a:t>
            </a:r>
            <a:r>
              <a:rPr lang="ja-JP" altLang="en-US" sz="1600" dirty="0">
                <a:solidFill>
                  <a:srgbClr val="FF0000"/>
                </a:solidFill>
              </a:rPr>
              <a:t>部　ワークショップのグループのご希望順位を</a:t>
            </a:r>
            <a:endParaRPr lang="en-US" altLang="ja-JP" sz="1600" dirty="0">
              <a:solidFill>
                <a:srgbClr val="FF0000"/>
              </a:solidFill>
            </a:endParaRPr>
          </a:p>
          <a:p>
            <a:pPr lvl="0" eaLnBrk="1" hangingPunct="1"/>
            <a:r>
              <a:rPr lang="ja-JP" altLang="en-US" sz="1600" dirty="0">
                <a:solidFill>
                  <a:srgbClr val="FF0000"/>
                </a:solidFill>
              </a:rPr>
              <a:t>ご入力ください。</a:t>
            </a:r>
          </a:p>
        </p:txBody>
      </p:sp>
      <p:sp>
        <p:nvSpPr>
          <p:cNvPr id="3" name="正方形/長方形 2"/>
          <p:cNvSpPr/>
          <p:nvPr/>
        </p:nvSpPr>
        <p:spPr>
          <a:xfrm>
            <a:off x="960438" y="3022617"/>
            <a:ext cx="2863284" cy="338554"/>
          </a:xfrm>
          <a:prstGeom prst="rect">
            <a:avLst/>
          </a:prstGeom>
        </p:spPr>
        <p:txBody>
          <a:bodyPr wrap="none">
            <a:spAutoFit/>
          </a:bodyPr>
          <a:lstStyle/>
          <a:p>
            <a:pPr lvl="0" eaLnBrk="1" hangingPunct="1"/>
            <a:r>
              <a:rPr lang="ja-JP" altLang="en-US" sz="1600" dirty="0">
                <a:solidFill>
                  <a:prstClr val="black"/>
                </a:solidFill>
              </a:rPr>
              <a:t>申込〆切：</a:t>
            </a:r>
            <a:r>
              <a:rPr lang="en-US" altLang="ja-JP" sz="1600" dirty="0">
                <a:solidFill>
                  <a:prstClr val="black"/>
                </a:solidFill>
              </a:rPr>
              <a:t>2020</a:t>
            </a:r>
            <a:r>
              <a:rPr lang="ja-JP" altLang="en-US" sz="1600" dirty="0">
                <a:solidFill>
                  <a:prstClr val="black"/>
                </a:solidFill>
              </a:rPr>
              <a:t>年</a:t>
            </a:r>
            <a:r>
              <a:rPr lang="en-US" altLang="ja-JP" sz="1600" dirty="0">
                <a:solidFill>
                  <a:prstClr val="black"/>
                </a:solidFill>
              </a:rPr>
              <a:t>1</a:t>
            </a:r>
            <a:r>
              <a:rPr lang="ja-JP" altLang="en-US" sz="1600" dirty="0">
                <a:solidFill>
                  <a:prstClr val="black"/>
                </a:solidFill>
              </a:rPr>
              <a:t>月</a:t>
            </a:r>
            <a:r>
              <a:rPr lang="en-US" altLang="ja-JP" sz="1600" dirty="0">
                <a:solidFill>
                  <a:prstClr val="black"/>
                </a:solidFill>
              </a:rPr>
              <a:t>17</a:t>
            </a:r>
            <a:r>
              <a:rPr lang="ja-JP" altLang="en-US" sz="1600" dirty="0">
                <a:solidFill>
                  <a:prstClr val="black"/>
                </a:solidFill>
              </a:rPr>
              <a:t>日（金）</a:t>
            </a:r>
            <a:endParaRPr lang="en-US" altLang="ja-JP" sz="1600" dirty="0">
              <a:solidFill>
                <a:prstClr val="black"/>
              </a:solidFill>
            </a:endParaRPr>
          </a:p>
        </p:txBody>
      </p:sp>
      <p:sp>
        <p:nvSpPr>
          <p:cNvPr id="22" name="タイトル 1">
            <a:extLst>
              <a:ext uri="{FF2B5EF4-FFF2-40B4-BE49-F238E27FC236}">
                <a16:creationId xmlns:a16="http://schemas.microsoft.com/office/drawing/2014/main" xmlns="" id="{7C6757EF-EF21-49BD-9A0E-ED6CE3A2E121}"/>
              </a:ext>
            </a:extLst>
          </p:cNvPr>
          <p:cNvSpPr txBox="1">
            <a:spLocks/>
          </p:cNvSpPr>
          <p:nvPr/>
        </p:nvSpPr>
        <p:spPr bwMode="auto">
          <a:xfrm>
            <a:off x="927894" y="1135334"/>
            <a:ext cx="6575425"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600" dirty="0"/>
              <a:t>QR</a:t>
            </a:r>
            <a:r>
              <a:rPr lang="ja-JP" altLang="en-US" sz="1600" dirty="0"/>
              <a:t>コードまたは</a:t>
            </a:r>
            <a:r>
              <a:rPr lang="en-US" altLang="ja-JP" sz="1600" dirty="0"/>
              <a:t>URL </a:t>
            </a:r>
            <a:r>
              <a:rPr lang="ja-JP" altLang="en-US" sz="1600" dirty="0"/>
              <a:t>よりお申込みください。</a:t>
            </a:r>
            <a:endParaRPr lang="en-US" altLang="ja-JP" sz="1600" dirty="0"/>
          </a:p>
          <a:p>
            <a:pPr eaLnBrk="1" hangingPunct="1">
              <a:spcBef>
                <a:spcPct val="0"/>
              </a:spcBef>
              <a:buFontTx/>
              <a:buNone/>
            </a:pPr>
            <a:endParaRPr lang="en-US" altLang="ja-JP" sz="1600" dirty="0"/>
          </a:p>
          <a:p>
            <a:pPr eaLnBrk="1" hangingPunct="1">
              <a:spcBef>
                <a:spcPct val="0"/>
              </a:spcBef>
              <a:buFontTx/>
              <a:buNone/>
            </a:pPr>
            <a:r>
              <a:rPr lang="en-US" altLang="ja-JP" sz="1400" dirty="0"/>
              <a:t>URL  http://www.nursing.osakafu-u.ac.jp/ns-co/symposium/</a:t>
            </a:r>
          </a:p>
          <a:p>
            <a:pPr eaLnBrk="1" hangingPunct="1">
              <a:spcBef>
                <a:spcPct val="0"/>
              </a:spcBef>
              <a:buFontTx/>
              <a:buNone/>
            </a:pPr>
            <a:endParaRPr lang="en-US" altLang="ja-JP" sz="1600" dirty="0"/>
          </a:p>
        </p:txBody>
      </p:sp>
    </p:spTree>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rgeFileSiz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17E63BF2453B64C89144A65021DF675" ma:contentTypeVersion="1" ma:contentTypeDescription="新しいドキュメントを作成します。" ma:contentTypeScope="" ma:versionID="4a2d9709d0a5c1122af43cbe51994c1c">
  <xsd:schema xmlns:xsd="http://www.w3.org/2001/XMLSchema" xmlns:xs="http://www.w3.org/2001/XMLSchema" xmlns:p="http://schemas.microsoft.com/office/2006/metadata/properties" xmlns:ns1="http://schemas.microsoft.com/sharepoint/v3" targetNamespace="http://schemas.microsoft.com/office/2006/metadata/properties" ma:root="true" ma:fieldsID="674a9823f000546fba686e5009bb363e" ns1:_="">
    <xsd:import namespace="http://schemas.microsoft.com/sharepoint/v3"/>
    <xsd:element name="properties">
      <xsd:complexType>
        <xsd:sequence>
          <xsd:element name="documentManagement">
            <xsd:complexType>
              <xsd:all>
                <xsd:element ref="ns1:LargeFileSiz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rgeFileSize" ma:index="8" nillable="true" ma:displayName="リンクされたファイルのサイズ" ma:hidden="true" ma:internalName="LargeFileSiz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コンテンツ タイプ" ma:readOnly="true"/>
        <xsd:element ref="dc:title" minOccurs="0" maxOccurs="1" ma:index="3"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D965FC-6CCE-4469-AC37-4C110BC728B6}">
  <ds:schemaRefs>
    <ds:schemaRef ds:uri="http://schemas.microsoft.com/sharepoint/v3"/>
    <ds:schemaRef ds:uri="http://purl.org/dc/dcmitype/"/>
    <ds:schemaRef ds:uri="http://purl.org/dc/elements/1.1/"/>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41EF7AB5-6B24-42D5-8E89-87D37D2327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FDB3F3-7424-4795-B263-08F6F8F9C8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1000</TotalTime>
  <Words>234</Words>
  <Application>Microsoft Office PowerPoint</Application>
  <PresentationFormat>A4 210 x 297 mm</PresentationFormat>
  <Paragraphs>72</Paragraphs>
  <Slides>2</Slides>
  <Notes>1</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ホワイト</vt:lpstr>
      <vt:lpstr>PowerPoint プレゼンテーション</vt:lpstr>
      <vt:lpstr>お申込み</vt:lpstr>
    </vt:vector>
  </TitlesOfParts>
  <Company>IMD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佐々木 良介</dc:creator>
  <cp:lastModifiedBy>Tayo</cp:lastModifiedBy>
  <cp:revision>128</cp:revision>
  <cp:lastPrinted>2019-10-24T05:15:37Z</cp:lastPrinted>
  <dcterms:created xsi:type="dcterms:W3CDTF">2017-07-20T10:06:46Z</dcterms:created>
  <dcterms:modified xsi:type="dcterms:W3CDTF">2019-10-29T01:10:34Z</dcterms:modified>
</cp:coreProperties>
</file>